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39"/>
  </p:notesMasterIdLst>
  <p:handoutMasterIdLst>
    <p:handoutMasterId r:id="rId40"/>
  </p:handoutMasterIdLst>
  <p:sldIdLst>
    <p:sldId id="256" r:id="rId5"/>
    <p:sldId id="271" r:id="rId6"/>
    <p:sldId id="279" r:id="rId7"/>
    <p:sldId id="283" r:id="rId8"/>
    <p:sldId id="284" r:id="rId9"/>
    <p:sldId id="316" r:id="rId10"/>
    <p:sldId id="314" r:id="rId11"/>
    <p:sldId id="318" r:id="rId12"/>
    <p:sldId id="317" r:id="rId13"/>
    <p:sldId id="285" r:id="rId14"/>
    <p:sldId id="286" r:id="rId15"/>
    <p:sldId id="297" r:id="rId16"/>
    <p:sldId id="288" r:id="rId17"/>
    <p:sldId id="289" r:id="rId18"/>
    <p:sldId id="299" r:id="rId19"/>
    <p:sldId id="309" r:id="rId20"/>
    <p:sldId id="305" r:id="rId21"/>
    <p:sldId id="308" r:id="rId22"/>
    <p:sldId id="290" r:id="rId23"/>
    <p:sldId id="291" r:id="rId24"/>
    <p:sldId id="304" r:id="rId25"/>
    <p:sldId id="306" r:id="rId26"/>
    <p:sldId id="313" r:id="rId27"/>
    <p:sldId id="307" r:id="rId28"/>
    <p:sldId id="312" r:id="rId29"/>
    <p:sldId id="310" r:id="rId30"/>
    <p:sldId id="311" r:id="rId31"/>
    <p:sldId id="292" r:id="rId32"/>
    <p:sldId id="293" r:id="rId33"/>
    <p:sldId id="300" r:id="rId34"/>
    <p:sldId id="295" r:id="rId35"/>
    <p:sldId id="296" r:id="rId36"/>
    <p:sldId id="303" r:id="rId37"/>
    <p:sldId id="294" r:id="rId3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!" id="{E75E278A-FF0E-49A4-B170-79828D63BBAD}">
          <p14:sldIdLst>
            <p14:sldId id="256"/>
          </p14:sldIdLst>
        </p14:section>
        <p14:section name="Конструктор, трансформация, добавление заметок, совместная работа, помощник" id="{B9B51309-D148-4332-87C2-07BE32FBCA3B}">
          <p14:sldIdLst>
            <p14:sldId id="271"/>
            <p14:sldId id="279"/>
            <p14:sldId id="283"/>
            <p14:sldId id="284"/>
            <p14:sldId id="316"/>
            <p14:sldId id="314"/>
            <p14:sldId id="318"/>
            <p14:sldId id="317"/>
            <p14:sldId id="285"/>
            <p14:sldId id="286"/>
            <p14:sldId id="297"/>
            <p14:sldId id="288"/>
            <p14:sldId id="289"/>
            <p14:sldId id="299"/>
            <p14:sldId id="309"/>
            <p14:sldId id="305"/>
            <p14:sldId id="308"/>
            <p14:sldId id="290"/>
            <p14:sldId id="291"/>
            <p14:sldId id="304"/>
            <p14:sldId id="306"/>
            <p14:sldId id="313"/>
            <p14:sldId id="307"/>
            <p14:sldId id="312"/>
            <p14:sldId id="310"/>
            <p14:sldId id="311"/>
            <p14:sldId id="292"/>
            <p14:sldId id="293"/>
            <p14:sldId id="300"/>
            <p14:sldId id="295"/>
            <p14:sldId id="296"/>
            <p14:sldId id="303"/>
            <p14:sldId id="294"/>
          </p14:sldIdLst>
        </p14:section>
        <p14:section name="Подробнее" id="{2CC34DB2-6590-42C0-AD4B-A04C6060184E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45A"/>
    <a:srgbClr val="F2F2F2"/>
    <a:srgbClr val="923922"/>
    <a:srgbClr val="D24726"/>
    <a:srgbClr val="404040"/>
    <a:srgbClr val="FF9B45"/>
    <a:srgbClr val="DD462F"/>
    <a:srgbClr val="F8CFB6"/>
    <a:srgbClr val="F8CAB6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241" autoAdjust="0"/>
  </p:normalViewPr>
  <p:slideViewPr>
    <p:cSldViewPr snapToGrid="0">
      <p:cViewPr>
        <p:scale>
          <a:sx n="122" d="100"/>
          <a:sy n="122" d="100"/>
        </p:scale>
        <p:origin x="-15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Бюджет муниципального образования, тыс. рублей</a:t>
            </a:r>
          </a:p>
        </c:rich>
      </c:tx>
      <c:layout>
        <c:manualLayout>
          <c:xMode val="edge"/>
          <c:yMode val="edge"/>
          <c:x val="0.21225381397637799"/>
          <c:y val="1.8749998846579796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87245A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30754.5</c:v>
                </c:pt>
                <c:pt idx="1">
                  <c:v>30688.2</c:v>
                </c:pt>
                <c:pt idx="2">
                  <c:v>32599.9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34-41C2-94D8-BE5799015E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Лист1!$C$2:$C$5</c:f>
              <c:numCache>
                <c:formatCode>#,##0.00</c:formatCode>
                <c:ptCount val="4"/>
                <c:pt idx="0">
                  <c:v>58224</c:v>
                </c:pt>
                <c:pt idx="1">
                  <c:v>37159.300000000003</c:v>
                </c:pt>
                <c:pt idx="2">
                  <c:v>37726.800000000003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34-41C2-94D8-BE5799015EA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Лист1!$D$2:$D$5</c:f>
              <c:numCache>
                <c:formatCode>#,##0.00</c:formatCode>
                <c:ptCount val="4"/>
                <c:pt idx="0">
                  <c:v>-27469.5</c:v>
                </c:pt>
                <c:pt idx="1">
                  <c:v>-6471.1</c:v>
                </c:pt>
                <c:pt idx="2">
                  <c:v>-5126.8999999999996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B8-4CBF-B6F0-9CA9BE02B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2979200"/>
        <c:axId val="249742848"/>
        <c:axId val="0"/>
      </c:bar3DChart>
      <c:catAx>
        <c:axId val="20297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9742848"/>
        <c:crosses val="autoZero"/>
        <c:auto val="1"/>
        <c:lblAlgn val="ctr"/>
        <c:lblOffset val="100"/>
        <c:noMultiLvlLbl val="0"/>
      </c:catAx>
      <c:valAx>
        <c:axId val="24974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Расходы, тысячи рублей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9792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64200771232562"/>
          <c:y val="3.8729376317918729E-2"/>
          <c:w val="0.81835224126768935"/>
          <c:h val="0.73957015934229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финансирование программы</c:v>
                </c:pt>
              </c:strCache>
            </c:strRef>
          </c:tx>
          <c:spPr>
            <a:solidFill>
              <a:srgbClr val="8724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благоустройство</c:v>
                </c:pt>
                <c:pt idx="1">
                  <c:v>праздничные мероприятия</c:v>
                </c:pt>
                <c:pt idx="2">
                  <c:v>СМИ</c:v>
                </c:pt>
                <c:pt idx="3">
                  <c:v>досуг</c:v>
                </c:pt>
                <c:pt idx="4">
                  <c:v>традиции</c:v>
                </c:pt>
                <c:pt idx="5">
                  <c:v>патриотика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3998.5</c:v>
                </c:pt>
                <c:pt idx="1">
                  <c:v>430</c:v>
                </c:pt>
                <c:pt idx="2">
                  <c:v>685</c:v>
                </c:pt>
                <c:pt idx="3">
                  <c:v>889.2</c:v>
                </c:pt>
                <c:pt idx="4">
                  <c:v>152.4</c:v>
                </c:pt>
                <c:pt idx="5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9B-4AFE-8110-5052955DA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366720"/>
        <c:axId val="136376704"/>
      </c:barChart>
      <c:catAx>
        <c:axId val="136366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376704"/>
        <c:crosses val="autoZero"/>
        <c:auto val="1"/>
        <c:lblAlgn val="ctr"/>
        <c:lblOffset val="100"/>
        <c:noMultiLvlLbl val="0"/>
      </c:catAx>
      <c:valAx>
        <c:axId val="136376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36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12-14T13:09:16.523" idx="1">
    <p:pos x="10" y="10"/>
    <p:text/>
    <p:extLst>
      <p:ext uri="{C676402C-5697-4E1C-873F-D02D1690AC5C}">
        <p15:threadingInfo xmlns=""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014AD-F481-4E14-9BD9-D47CBAE72461}" type="datetime1">
              <a:rPr lang="ru-RU" smtClean="0"/>
              <a:t>16.04.2025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55C72D-B947-43B7-ACB2-A2F85E78585E}" type="datetime1">
              <a:rPr lang="ru-RU" noProof="0" smtClean="0"/>
              <a:t>16.04.2025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03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32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70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913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578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691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583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764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20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48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728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794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59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588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037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868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04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039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6394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615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348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9916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169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7747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1149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1065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617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813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2473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5541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4841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864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52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BEA9688-C9C9-4214-807D-21324925409C}" type="datetime1">
              <a:rPr lang="ru-RU" noProof="0" smtClean="0"/>
              <a:t>16.04.2025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2EB7719-815B-4B5E-83ED-26C3E4DC4C4F}" type="datetime1">
              <a:rPr lang="ru-RU" noProof="0" smtClean="0"/>
              <a:t>16.04.2025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fif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fif"/><Relationship Id="rId3" Type="http://schemas.openxmlformats.org/officeDocument/2006/relationships/image" Target="../media/image37.jpg"/><Relationship Id="rId7" Type="http://schemas.openxmlformats.org/officeDocument/2006/relationships/image" Target="../media/image41.jf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7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vortsovy.spb.ru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dvortsovy_okru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g"/><Relationship Id="rId5" Type="http://schemas.openxmlformats.org/officeDocument/2006/relationships/image" Target="../media/image85.png"/><Relationship Id="rId4" Type="http://schemas.openxmlformats.org/officeDocument/2006/relationships/image" Target="../media/image8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8172" r="23568" b="30674"/>
          <a:stretch/>
        </p:blipFill>
        <p:spPr>
          <a:xfrm>
            <a:off x="224443" y="232756"/>
            <a:ext cx="11884037" cy="6367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59824" y="2688493"/>
            <a:ext cx="9024070" cy="3282462"/>
          </a:xfrm>
          <a:prstGeom prst="rect">
            <a:avLst/>
          </a:prstGeom>
          <a:solidFill>
            <a:srgbClr val="872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0"/>
                <a:solidFill>
                  <a:schemeClr val="bg1"/>
                </a:solidFill>
              </a:rPr>
              <a:t>Отчет Главы МО                          Об исполнении местного бюджета за 2024 год</a:t>
            </a:r>
            <a:endParaRPr lang="ru-RU" sz="5400" b="1" dirty="0">
              <a:ln w="0"/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565584661"/>
              </p:ext>
            </p:extLst>
          </p:nvPr>
        </p:nvGraphicFramePr>
        <p:xfrm>
          <a:off x="917575" y="51964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507290" y="1447800"/>
            <a:ext cx="16824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/>
              <a:t>Причины:</a:t>
            </a:r>
          </a:p>
          <a:p>
            <a:endParaRPr lang="ru-RU" sz="1200" i="1" dirty="0"/>
          </a:p>
          <a:p>
            <a:r>
              <a:rPr lang="ru-RU" sz="1200" dirty="0"/>
              <a:t>Реформа исчисления</a:t>
            </a:r>
          </a:p>
          <a:p>
            <a:r>
              <a:rPr lang="ru-RU" sz="1200" dirty="0"/>
              <a:t>местных бюджетов.</a:t>
            </a:r>
          </a:p>
          <a:p>
            <a:endParaRPr lang="ru-RU" sz="1200" dirty="0"/>
          </a:p>
          <a:p>
            <a:r>
              <a:rPr lang="ru-RU" sz="1200" dirty="0"/>
              <a:t>0,3 % НДФЛ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66" y="4213185"/>
            <a:ext cx="3264257" cy="2329884"/>
          </a:xfrm>
          <a:prstGeom prst="rect">
            <a:avLst/>
          </a:prstGeom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Расходы по основным муниципальным программам, </a:t>
            </a:r>
            <a:r>
              <a:rPr lang="ru-RU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тыс.рублей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705735369"/>
              </p:ext>
            </p:extLst>
          </p:nvPr>
        </p:nvGraphicFramePr>
        <p:xfrm>
          <a:off x="1038225" y="1320496"/>
          <a:ext cx="7480743" cy="483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66" y="4213185"/>
            <a:ext cx="3264257" cy="2329884"/>
          </a:xfrm>
          <a:prstGeom prst="rect">
            <a:avLst/>
          </a:prstGeom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4680" y="1436958"/>
            <a:ext cx="45809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Объем финансирования -3 998,5тыс. руб.</a:t>
            </a:r>
          </a:p>
          <a:p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206" y="2043790"/>
            <a:ext cx="109688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Объектами нормирования благоустройства в границах внутриквартальных территорий 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проезды,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пешеходные дорожки,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детские игровые площадки,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спортивные площадки,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участки зеленых насаждений,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дополнительные парковочные места.</a:t>
            </a:r>
          </a:p>
        </p:txBody>
      </p:sp>
    </p:spTree>
    <p:extLst>
      <p:ext uri="{BB962C8B-B14F-4D97-AF65-F5344CB8AC3E}">
        <p14:creationId xmlns:p14="http://schemas.microsoft.com/office/powerpoint/2010/main" val="6845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482845"/>
              </p:ext>
            </p:extLst>
          </p:nvPr>
        </p:nvGraphicFramePr>
        <p:xfrm>
          <a:off x="611423" y="1265824"/>
          <a:ext cx="9872870" cy="51187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41192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3352800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383693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1895185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464511">
                <a:tc>
                  <a:txBody>
                    <a:bodyPr/>
                    <a:lstStyle/>
                    <a:p>
                      <a:r>
                        <a:rPr lang="ru-RU" dirty="0"/>
                        <a:t>Вид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Площадь, м2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тыс</a:t>
                      </a:r>
                      <a:r>
                        <a:rPr lang="ru-RU" dirty="0" smtClean="0"/>
                        <a:t>. 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49156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ремонт, мощение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Укладка брусчатки 30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Набережная р. Мойки,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дом 28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182,5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6992646"/>
                  </a:ext>
                </a:extLst>
              </a:tr>
              <a:tr h="3896500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озеленение территорий зеленых насаждений общего пользования местного значения, внутриквартальных территорий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Посадка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цветов – 8 852 шт.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по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адресам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Оформление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клумбы в виде Георгиевской ленты и звезды в рамках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Всероссийской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акции «Сад памяти» - посадка цветов в количестве 1100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шт.;</a:t>
                      </a:r>
                      <a:endParaRPr lang="ru-RU" sz="14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Рубка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аварийных и подлежащих сносу деревьев – 7 шт.; </a:t>
                      </a:r>
                      <a:endParaRPr lang="ru-RU" sz="1400" i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Санитарная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омолаживающая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обрезка деревьев –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Санитарная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обрезка кустарников – 2 шт.</a:t>
                      </a:r>
                      <a:endParaRPr lang="ru-RU" sz="1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Вырубка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поросли –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0,5 м2.</a:t>
                      </a:r>
                      <a:endParaRPr lang="ru-RU" sz="1600" i="0" dirty="0"/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улица Б. Конюшенная,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дом 5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Улица Б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Конюшенная, дом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Улица Караванная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дом 11/64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Улица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Миллионная               дом 15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Улица Итальянская               дом 12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1 803,19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7423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07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E7238E3-E169-497E-91F9-09D6911E7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15" y="1318338"/>
            <a:ext cx="2363679" cy="31515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9E3DBC0-7B7D-4422-A23B-E95DD97A0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49409"/>
            <a:ext cx="2363679" cy="31515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FBC7291-55D1-4AFD-98C0-26DBEDA4B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6292" y="1349408"/>
            <a:ext cx="2363679" cy="31515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AC23DB3-023F-4A0A-B715-0100561158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531" y="1318338"/>
            <a:ext cx="2363679" cy="3151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B3D8293-20D6-45AD-96F8-FC2A438E769D}"/>
              </a:ext>
            </a:extLst>
          </p:cNvPr>
          <p:cNvSpPr txBox="1"/>
          <p:nvPr/>
        </p:nvSpPr>
        <p:spPr>
          <a:xfrm>
            <a:off x="6406311" y="556906"/>
            <a:ext cx="547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Рубка аварийных и подлежащих сносу деревьев </a:t>
            </a:r>
          </a:p>
          <a:p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Санитарная и омолаживающая обрезка деревьев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F94E90-5E08-46BB-9BD8-1738EC7BB7B1}"/>
              </a:ext>
            </a:extLst>
          </p:cNvPr>
          <p:cNvSpPr txBox="1"/>
          <p:nvPr/>
        </p:nvSpPr>
        <p:spPr>
          <a:xfrm>
            <a:off x="628865" y="4822919"/>
            <a:ext cx="104170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cs typeface="Times New Roman" panose="02020603050405020304" pitchFamily="18" charset="0"/>
              </a:rPr>
              <a:t>Составлены протоколы обследования и получены порубочные билеты,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на основании которых произведены работы по сносу сухих и аварийных деревьев в количестве 7 шт.,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по омолаживающей и санитарной обрезке - 13 деревьев, санитарной обрезке кустарников на газонах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во дворе дома № 12 по Итальянской (25 шт.) и вырубке поросли в количестве 0,5 м2 по ул. Миллионная 15.</a:t>
            </a:r>
          </a:p>
        </p:txBody>
      </p:sp>
    </p:spTree>
    <p:extLst>
      <p:ext uri="{BB962C8B-B14F-4D97-AF65-F5344CB8AC3E}">
        <p14:creationId xmlns:p14="http://schemas.microsoft.com/office/powerpoint/2010/main" val="278836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7F04CDD-50ED-4AC5-907C-C93EF39AF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" y="1292635"/>
            <a:ext cx="2848486" cy="2136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49B7C47-723D-4BD2-8395-5B2663568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329" y="1292635"/>
            <a:ext cx="2848486" cy="2136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CBFAA2C-7435-4D9A-9E85-C63203E2F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207" y="3633500"/>
            <a:ext cx="2848488" cy="2136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4A735E0-D0F4-48FB-8E02-A902BC3D8C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2328" y="3633499"/>
            <a:ext cx="2848487" cy="2136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81CBE56-B62C-4784-9A05-377BB74C6B07}"/>
              </a:ext>
            </a:extLst>
          </p:cNvPr>
          <p:cNvSpPr txBox="1"/>
          <p:nvPr/>
        </p:nvSpPr>
        <p:spPr>
          <a:xfrm>
            <a:off x="8874653" y="767363"/>
            <a:ext cx="2776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Озеленение территории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FEA53965-AEFC-4E0E-B75A-6D961A44AF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5867" y="3898259"/>
            <a:ext cx="2094940" cy="2550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A55A8E1-37DC-457C-B645-411A3F5B3E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7597" y="1234547"/>
            <a:ext cx="2393457" cy="2468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06597AFE-17B6-4463-A866-C7916E5BA7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4523" y="1890959"/>
            <a:ext cx="2290144" cy="30760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154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81CBE56-B62C-4784-9A05-377BB74C6B07}"/>
              </a:ext>
            </a:extLst>
          </p:cNvPr>
          <p:cNvSpPr txBox="1"/>
          <p:nvPr/>
        </p:nvSpPr>
        <p:spPr>
          <a:xfrm>
            <a:off x="8899200" y="775744"/>
            <a:ext cx="2771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Озеленение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территории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F1CD973-8B87-4D94-A6BA-0CE21569A702}"/>
              </a:ext>
            </a:extLst>
          </p:cNvPr>
          <p:cNvSpPr txBox="1"/>
          <p:nvPr/>
        </p:nvSpPr>
        <p:spPr>
          <a:xfrm>
            <a:off x="521206" y="1571348"/>
            <a:ext cx="119654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Посадка однолетних цветов в вазоны и цветники по 45 адресам, расположенным в границах </a:t>
            </a:r>
          </a:p>
          <a:p>
            <a:r>
              <a:rPr lang="ru-RU" dirty="0">
                <a:cs typeface="Times New Roman" panose="02020603050405020304" pitchFamily="18" charset="0"/>
              </a:rPr>
              <a:t>Дворцового округа, в количестве 17 000 штук.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Посадка многолетних цветов по 2 адресам (Большая Конюшенная, 5 и Караванная, 11/64) </a:t>
            </a:r>
          </a:p>
          <a:p>
            <a:r>
              <a:rPr lang="ru-RU" dirty="0">
                <a:cs typeface="Times New Roman" panose="02020603050405020304" pitchFamily="18" charset="0"/>
              </a:rPr>
              <a:t>в количестве 200 шт.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В целях обновления почвы газонов и сохранения травяного покрова произведен завоз земли </a:t>
            </a:r>
          </a:p>
          <a:p>
            <a:r>
              <a:rPr lang="ru-RU" dirty="0">
                <a:cs typeface="Times New Roman" panose="02020603050405020304" pitchFamily="18" charset="0"/>
              </a:rPr>
              <a:t>территории зеленых насаждений в объеме 168 м3 по 9 адресам.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В рамках компенсационного озеленения, а также по обращениям жителей произведена </a:t>
            </a:r>
          </a:p>
          <a:p>
            <a:r>
              <a:rPr lang="ru-RU" dirty="0">
                <a:cs typeface="Times New Roman" panose="02020603050405020304" pitchFamily="18" charset="0"/>
              </a:rPr>
              <a:t>посадка деревьев и кустарников – гортензия, шиповник, вишня войлочная и спирея по 4 адресам, </a:t>
            </a:r>
          </a:p>
          <a:p>
            <a:r>
              <a:rPr lang="ru-RU" dirty="0">
                <a:cs typeface="Times New Roman" panose="02020603050405020304" pitchFamily="18" charset="0"/>
              </a:rPr>
              <a:t>1 дерево (каштан).</a:t>
            </a:r>
          </a:p>
          <a:p>
            <a:endParaRPr lang="ru-RU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Ремонт газонного ограждения по 2 адресам.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37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81923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81CBE56-B62C-4784-9A05-377BB74C6B07}"/>
              </a:ext>
            </a:extLst>
          </p:cNvPr>
          <p:cNvSpPr txBox="1"/>
          <p:nvPr/>
        </p:nvSpPr>
        <p:spPr>
          <a:xfrm>
            <a:off x="9883117" y="752671"/>
            <a:ext cx="178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Сад памяти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8AE24B3-25BB-4339-9A3F-42F14DBE0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46" y="1279194"/>
            <a:ext cx="3464867" cy="3058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0E83320-587D-46F1-A831-43D97C26E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666" y="1231713"/>
            <a:ext cx="3352800" cy="2817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8BA189C-CC6E-4B60-9A70-4DA3EEE17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169" y="1279194"/>
            <a:ext cx="4275941" cy="3565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06" y="3776809"/>
            <a:ext cx="2826495" cy="2823875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A12CAC5-729C-4C1A-8829-FB05CBC9624F}"/>
              </a:ext>
            </a:extLst>
          </p:cNvPr>
          <p:cNvSpPr txBox="1"/>
          <p:nvPr/>
        </p:nvSpPr>
        <p:spPr>
          <a:xfrm>
            <a:off x="330746" y="4338022"/>
            <a:ext cx="596845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cs typeface="Times New Roman" panose="02020603050405020304" pitchFamily="18" charset="0"/>
              </a:rPr>
              <a:t>Высажены саженцы гортензии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в количестве 30 штук,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саженцы сирени в количестве 8 штук по адресу: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улица Большая Конюшенная, дом 5.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Посадка гортензии в количестве 25 штук </a:t>
            </a:r>
          </a:p>
          <a:p>
            <a:r>
              <a:rPr lang="ru-RU" sz="1600" dirty="0">
                <a:cs typeface="Times New Roman" panose="02020603050405020304" pitchFamily="18" charset="0"/>
              </a:rPr>
              <a:t>и художественное оформление клумбы к Дню Победы цветами </a:t>
            </a:r>
            <a:r>
              <a:rPr lang="ru-RU" sz="1600" dirty="0" smtClean="0">
                <a:cs typeface="Times New Roman" panose="02020603050405020304" pitchFamily="18" charset="0"/>
              </a:rPr>
              <a:t>виолы </a:t>
            </a:r>
            <a:r>
              <a:rPr lang="ru-RU" sz="1600" dirty="0">
                <a:cs typeface="Times New Roman" panose="02020603050405020304" pitchFamily="18" charset="0"/>
              </a:rPr>
              <a:t>в композицию красной звезды и георгиевской ленты </a:t>
            </a:r>
            <a:r>
              <a:rPr lang="ru-RU" sz="1600" dirty="0" smtClean="0">
                <a:cs typeface="Times New Roman" panose="02020603050405020304" pitchFamily="18" charset="0"/>
              </a:rPr>
              <a:t>по </a:t>
            </a:r>
            <a:r>
              <a:rPr lang="ru-RU" sz="1600" dirty="0">
                <a:cs typeface="Times New Roman" panose="02020603050405020304" pitchFamily="18" charset="0"/>
              </a:rPr>
              <a:t>адресу: Большая Конюшенная, дом 7.  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0483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775209"/>
              </p:ext>
            </p:extLst>
          </p:nvPr>
        </p:nvGraphicFramePr>
        <p:xfrm>
          <a:off x="821635" y="1337110"/>
          <a:ext cx="9872870" cy="250132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93059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513312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489052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477447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Вид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Площадь, м2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643522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уборка и содержание территорий зеленых насаждений общего пользования местного значения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адресных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общей </a:t>
                      </a:r>
                      <a:r>
                        <a:rPr lang="ru-RU" sz="1400" i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площадью </a:t>
                      </a:r>
                      <a:r>
                        <a:rPr lang="ru-RU" sz="14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10 267 м2.</a:t>
                      </a:r>
                      <a:endParaRPr lang="ru-RU" sz="1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согласно перечню и нормативам жилищного комитета в зимний и летний период,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т.е.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уход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цветами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(полив, прополка цветов), уход за деревьями и кустарниками,  санитарная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прочистка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деревьев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кустарников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2 012,81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B6529CD-0E3D-4E9D-96B0-98E590C5E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78" y="3919210"/>
            <a:ext cx="2460977" cy="2512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FD6A42D-6B23-40F5-A362-FBD57D54F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668" y="3919209"/>
            <a:ext cx="2517422" cy="251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CF9A631-D801-4C7E-B094-790CC5C48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979" y="3919210"/>
            <a:ext cx="2731522" cy="2512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59B007A-9E3D-4EA6-92F4-3711D95B3E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2946" y="4121927"/>
            <a:ext cx="2921676" cy="2106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527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12361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зрелищных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721785"/>
              </p:ext>
            </p:extLst>
          </p:nvPr>
        </p:nvGraphicFramePr>
        <p:xfrm>
          <a:off x="678047" y="1285518"/>
          <a:ext cx="10835905" cy="381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3806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706075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672337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663687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подарков жителям округа в честь 80-й годовщины полного освобождения Ленинграда от фашистской блокады. Приобретение и вручение цветочной продукции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человек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  <a:tr h="490868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подарков жителям округа в честь в честь 79-й годовщины Победы советского народа в Великой Отечественной войне 1941-1945гг.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69926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7EA3C77-173C-4D58-9F0E-32DBAA8159D9}"/>
              </a:ext>
            </a:extLst>
          </p:cNvPr>
          <p:cNvSpPr txBox="1"/>
          <p:nvPr/>
        </p:nvSpPr>
        <p:spPr>
          <a:xfrm>
            <a:off x="6207117" y="817602"/>
            <a:ext cx="5199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Финансирование программы - 430,0 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230040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12361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зрелищных мероприятий на территории МО Дворцовый округ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3DE79B1-9377-432B-B5E2-0AA117A3C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484" y="1646921"/>
            <a:ext cx="2526055" cy="327866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2A57DA5-4821-4540-9C5F-3955FA203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23" y="1646921"/>
            <a:ext cx="2501466" cy="3278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F294D8F-F689-4372-A626-88483ECE8931}"/>
              </a:ext>
            </a:extLst>
          </p:cNvPr>
          <p:cNvSpPr txBox="1"/>
          <p:nvPr/>
        </p:nvSpPr>
        <p:spPr>
          <a:xfrm>
            <a:off x="7185980" y="5238152"/>
            <a:ext cx="2883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Подарки ко Дню Победы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C2D97D9-3C7F-4DF2-9D8F-3F1A79929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485" y="1646920"/>
            <a:ext cx="2459002" cy="32786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BED3BA0-D11B-47F0-AE10-3155F4871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5925" y="1764934"/>
            <a:ext cx="3241111" cy="28739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BBD7F41-98FE-4562-B66B-951A96D50B0B}"/>
              </a:ext>
            </a:extLst>
          </p:cNvPr>
          <p:cNvSpPr txBox="1"/>
          <p:nvPr/>
        </p:nvSpPr>
        <p:spPr>
          <a:xfrm>
            <a:off x="562765" y="5238152"/>
            <a:ext cx="5021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Подарки к 80-летию полного освобождения </a:t>
            </a:r>
          </a:p>
          <a:p>
            <a:r>
              <a:rPr lang="ru-RU" dirty="0"/>
              <a:t>Ленинграда от фашистской блокады</a:t>
            </a:r>
          </a:p>
        </p:txBody>
      </p:sp>
    </p:spTree>
    <p:extLst>
      <p:ext uri="{BB962C8B-B14F-4D97-AF65-F5344CB8AC3E}">
        <p14:creationId xmlns:p14="http://schemas.microsoft.com/office/powerpoint/2010/main" val="47750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зрелищных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363475"/>
              </p:ext>
            </p:extLst>
          </p:nvPr>
        </p:nvGraphicFramePr>
        <p:xfrm>
          <a:off x="1121803" y="1395165"/>
          <a:ext cx="10078279" cy="1584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42012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673327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297258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665682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тыс</a:t>
                      </a:r>
                      <a:r>
                        <a:rPr lang="ru-RU" dirty="0" smtClean="0"/>
                        <a:t>. 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памятных подарков жителям округа к Новому году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квартал, оплата была произведена в январе 2025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B7E9005-738E-4744-B597-7D0EC68A3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8" y="2929545"/>
            <a:ext cx="3781778" cy="25856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C618C5C-A9BA-40EE-8D82-A6514CB23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803" y="2929545"/>
            <a:ext cx="4823410" cy="25856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114F-7D24-407F-A152-3A52066535A1}"/>
              </a:ext>
            </a:extLst>
          </p:cNvPr>
          <p:cNvSpPr txBox="1"/>
          <p:nvPr/>
        </p:nvSpPr>
        <p:spPr>
          <a:xfrm>
            <a:off x="1473693" y="5752729"/>
            <a:ext cx="8696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Закуплены и выданы билеты на Новогоднее цирковое шоу в количестве 180 шт.</a:t>
            </a:r>
          </a:p>
        </p:txBody>
      </p:sp>
    </p:spTree>
    <p:extLst>
      <p:ext uri="{BB962C8B-B14F-4D97-AF65-F5344CB8AC3E}">
        <p14:creationId xmlns:p14="http://schemas.microsoft.com/office/powerpoint/2010/main" val="9437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90330"/>
            <a:ext cx="10835906" cy="67173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Местные традиции и обряды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702717"/>
              </p:ext>
            </p:extLst>
          </p:nvPr>
        </p:nvGraphicFramePr>
        <p:xfrm>
          <a:off x="630315" y="1270652"/>
          <a:ext cx="10883639" cy="43712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63347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555630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352431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612231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62607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тыс</a:t>
                      </a:r>
                      <a:r>
                        <a:rPr lang="ru-RU" dirty="0" smtClean="0"/>
                        <a:t>. 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924202"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Поздравления юбиляров года – жителей округа с юбилейными датами (70,75, 80, 85, 90, 95, 100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лет)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  <a:tr h="760143"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Поздравления жителей округа с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50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60, 70-летием супружеской жизни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пара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32738415"/>
                  </a:ext>
                </a:extLst>
              </a:tr>
              <a:tr h="1101969"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Традиционные проводы зимы.    Организация и проведение праздничного уличного гуляния для жителей округа «Масленица»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человек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0725347"/>
                  </a:ext>
                </a:extLst>
              </a:tr>
              <a:tr h="924202"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Традиция поздравления детей, зарегистрированных на территории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«Днем знаний».              Вручение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подарков.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51907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0A041-5947-4326-BD9C-9E45479BF440}"/>
              </a:ext>
            </a:extLst>
          </p:cNvPr>
          <p:cNvSpPr txBox="1"/>
          <p:nvPr/>
        </p:nvSpPr>
        <p:spPr>
          <a:xfrm>
            <a:off x="6482499" y="711650"/>
            <a:ext cx="479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152,4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5791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90330"/>
            <a:ext cx="10835906" cy="67173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Местные традиции и обряды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0A041-5947-4326-BD9C-9E45479BF440}"/>
              </a:ext>
            </a:extLst>
          </p:cNvPr>
          <p:cNvSpPr txBox="1"/>
          <p:nvPr/>
        </p:nvSpPr>
        <p:spPr>
          <a:xfrm>
            <a:off x="7390814" y="1276173"/>
            <a:ext cx="479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94,4 тыс.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EE4B40D-EB65-4387-82B5-01B861EF1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3" y="3930853"/>
            <a:ext cx="2866162" cy="23422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DFFD0DF-9A0C-46BC-82C1-C692D95E4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133" y="1906225"/>
            <a:ext cx="2091008" cy="27282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A168CA7-D6EA-4002-BCC8-4394634A1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324" y="1906225"/>
            <a:ext cx="2052779" cy="27370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54752A4-F9AC-4F3D-AAF6-8D2C9DCF95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734" y="1305205"/>
            <a:ext cx="3188398" cy="24539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1441F85-46DE-43F5-B9C0-0E597974D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2978" y="1906225"/>
            <a:ext cx="2626121" cy="35014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2318831-3975-4FEF-9DCF-983AE5834089}"/>
              </a:ext>
            </a:extLst>
          </p:cNvPr>
          <p:cNvSpPr txBox="1"/>
          <p:nvPr/>
        </p:nvSpPr>
        <p:spPr>
          <a:xfrm>
            <a:off x="3353343" y="4903983"/>
            <a:ext cx="576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Поздравления жителей округа </a:t>
            </a:r>
          </a:p>
          <a:p>
            <a:pPr algn="ctr"/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с юбилейными датами 70, 75, 80, 85, 90, 95, 100 </a:t>
            </a:r>
            <a:r>
              <a:rPr lang="ru-RU" dirty="0" smtClean="0">
                <a:solidFill>
                  <a:schemeClr val="dk1"/>
                </a:solidFill>
                <a:cs typeface="Times New Roman" panose="02020603050405020304" pitchFamily="18" charset="0"/>
              </a:rPr>
              <a:t>лет.</a:t>
            </a:r>
            <a:endParaRPr lang="ru-RU" dirty="0"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6E0F751-38E3-4917-AE33-C30948723F3F}"/>
              </a:ext>
            </a:extLst>
          </p:cNvPr>
          <p:cNvSpPr txBox="1"/>
          <p:nvPr/>
        </p:nvSpPr>
        <p:spPr>
          <a:xfrm>
            <a:off x="8193205" y="754801"/>
            <a:ext cx="3380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Поздравления юбиляров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7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90330"/>
            <a:ext cx="10835906" cy="67173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Местные традиции и обряды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0A041-5947-4326-BD9C-9E45479BF440}"/>
              </a:ext>
            </a:extLst>
          </p:cNvPr>
          <p:cNvSpPr txBox="1"/>
          <p:nvPr/>
        </p:nvSpPr>
        <p:spPr>
          <a:xfrm>
            <a:off x="7281489" y="1162060"/>
            <a:ext cx="479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152,4 тыс. руб.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2318831-3975-4FEF-9DCF-983AE5834089}"/>
              </a:ext>
            </a:extLst>
          </p:cNvPr>
          <p:cNvSpPr txBox="1"/>
          <p:nvPr/>
        </p:nvSpPr>
        <p:spPr>
          <a:xfrm>
            <a:off x="530725" y="5224968"/>
            <a:ext cx="10835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cs typeface="Times New Roman" panose="02020603050405020304" pitchFamily="18" charset="0"/>
              </a:rPr>
              <a:t>Вручение подарков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C1B68B-8FCA-4835-86DB-7DDD5E119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46" y="1405170"/>
            <a:ext cx="2437840" cy="3401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BE93671-18C3-4985-A689-4C4B60E87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310" y="1609054"/>
            <a:ext cx="4131676" cy="3098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5050E9D-27E9-4986-9BB8-28471C3A0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362" y="1609054"/>
            <a:ext cx="3782972" cy="2993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48A7481-6024-42D9-A25D-2CEACEF7B759}"/>
              </a:ext>
            </a:extLst>
          </p:cNvPr>
          <p:cNvSpPr txBox="1"/>
          <p:nvPr/>
        </p:nvSpPr>
        <p:spPr>
          <a:xfrm>
            <a:off x="6710998" y="800064"/>
            <a:ext cx="5183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Традиция поздравления детей с Днем знаний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66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90330"/>
            <a:ext cx="10835906" cy="67173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Местные традиции и обряды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0A041-5947-4326-BD9C-9E45479BF440}"/>
              </a:ext>
            </a:extLst>
          </p:cNvPr>
          <p:cNvSpPr txBox="1"/>
          <p:nvPr/>
        </p:nvSpPr>
        <p:spPr>
          <a:xfrm>
            <a:off x="7394713" y="1149814"/>
            <a:ext cx="479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19,5 тыс. руб.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2318831-3975-4FEF-9DCF-983AE5834089}"/>
              </a:ext>
            </a:extLst>
          </p:cNvPr>
          <p:cNvSpPr txBox="1"/>
          <p:nvPr/>
        </p:nvSpPr>
        <p:spPr>
          <a:xfrm>
            <a:off x="3325763" y="4710265"/>
            <a:ext cx="3341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праздничного уличного гуляния для жителей округа «Масленица»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D3EBC84-F817-42D4-B1BA-ECBB0D98D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27" y="1564722"/>
            <a:ext cx="3758782" cy="26223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7225754-E52C-429C-9ADF-032E125F1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582" y="1544469"/>
            <a:ext cx="3457427" cy="26223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6484236-B3A0-44E1-8D09-395F6E552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6804" y="4325115"/>
            <a:ext cx="2524161" cy="21345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13D1DFA-4801-4EAD-B1D4-AC0CDD5F08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982" y="1503693"/>
            <a:ext cx="3216774" cy="27456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27" y="4269799"/>
            <a:ext cx="2821509" cy="22359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4345196"/>
            <a:ext cx="2285077" cy="20944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0B40F8A-44CB-4B3D-9A1D-2E9B4C1CD928}"/>
              </a:ext>
            </a:extLst>
          </p:cNvPr>
          <p:cNvSpPr txBox="1"/>
          <p:nvPr/>
        </p:nvSpPr>
        <p:spPr>
          <a:xfrm>
            <a:off x="8256225" y="781599"/>
            <a:ext cx="3438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Традиционные проводы зимы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73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90330"/>
            <a:ext cx="10835906" cy="67173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Местные традиции и обряды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2318831-3975-4FEF-9DCF-983AE5834089}"/>
              </a:ext>
            </a:extLst>
          </p:cNvPr>
          <p:cNvSpPr txBox="1"/>
          <p:nvPr/>
        </p:nvSpPr>
        <p:spPr>
          <a:xfrm>
            <a:off x="1136342" y="5721339"/>
            <a:ext cx="9551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 масленичной неделе проведен мастер-класс по изготовлению куклы-оберега </a:t>
            </a:r>
          </a:p>
          <a:p>
            <a:pPr algn="ctr"/>
            <a:r>
              <a:rPr lang="ru-RU" dirty="0"/>
              <a:t>Объём финансирование – 0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5FC922C-51D2-4A38-9A37-3D84688AF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38" y="1692225"/>
            <a:ext cx="3634377" cy="36343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CA83628-A63A-45E2-BD7C-7C7A5EF42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292" y="1692225"/>
            <a:ext cx="3725693" cy="2590060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prst="relaxedInset"/>
          </a:sp3d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F0E83E6-9694-416E-9618-CACDDF8C6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4986" y="2264638"/>
            <a:ext cx="3634376" cy="272578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7493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Спорт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429891"/>
              </p:ext>
            </p:extLst>
          </p:nvPr>
        </p:nvGraphicFramePr>
        <p:xfrm>
          <a:off x="678047" y="1821293"/>
          <a:ext cx="10835907" cy="1584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3806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706075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672338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663688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тыс</a:t>
                      </a:r>
                      <a:r>
                        <a:rPr lang="ru-RU" dirty="0" smtClean="0"/>
                        <a:t>. 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Секция «Суставной гимнастики» для пожилого населения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2024 году  по результатам конкурсной процедуры не было выдвинуто ни одной заявки на проведение суставной гимнастики, из -за этого не заключен контракт и не выполнение муниципальной программы.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FF4CBD9-1A0B-4E4E-B61C-8BCDA26D0B9A}"/>
              </a:ext>
            </a:extLst>
          </p:cNvPr>
          <p:cNvSpPr txBox="1"/>
          <p:nvPr/>
        </p:nvSpPr>
        <p:spPr>
          <a:xfrm>
            <a:off x="1166191" y="1307010"/>
            <a:ext cx="5844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0,0 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870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941738"/>
              </p:ext>
            </p:extLst>
          </p:nvPr>
        </p:nvGraphicFramePr>
        <p:xfrm>
          <a:off x="478172" y="1247070"/>
          <a:ext cx="11165747" cy="51432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86013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1938215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469662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671857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618918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/>
                        <a:t>тыс</a:t>
                      </a:r>
                      <a:r>
                        <a:rPr lang="ru-RU" dirty="0" smtClean="0"/>
                        <a:t>. 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707335">
                <a:tc>
                  <a:txBody>
                    <a:bodyPr/>
                    <a:lstStyle/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билетов, абонементов в концертные залы и театры.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квартал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  <a:tr h="50102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Экскурсия на теплоходе по рекам и каналам Санкт-Петербурга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56,4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0195774"/>
                  </a:ext>
                </a:extLst>
              </a:tr>
              <a:tr h="979899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билетов в театры, на концерты, в цирк, зоопарк, аквапарк, океанариум, дельфинарий, в музеи для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4780855"/>
                  </a:ext>
                </a:extLst>
              </a:tr>
              <a:tr h="774053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автобусных экскурсий по Санкт-Петербургу и Ленобласти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7698860"/>
                  </a:ext>
                </a:extLst>
              </a:tr>
              <a:tr h="57884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Чайные посиделки в Дворцовом с активом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46347700"/>
                  </a:ext>
                </a:extLst>
              </a:tr>
              <a:tr h="542891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Информационно-досуговое мероприятие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жителей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Дворцовый округ, посвященного празднованию Дня местного самоуправления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58736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200690" y="792728"/>
            <a:ext cx="4518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- 889,2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402906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 МО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Дворцовый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округ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225712" y="1172616"/>
            <a:ext cx="4540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520,5 тыс. руб.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D729B5B-ECCF-4B3F-A863-61B3BBF54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34" y="1322162"/>
            <a:ext cx="2277899" cy="2409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36DEE87-DEEF-4DD5-A6B4-580D74071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7806" y="1357282"/>
            <a:ext cx="2232128" cy="3216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BDCAE850-EBCF-4BAB-9C8D-E939DECDC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999" y="1678538"/>
            <a:ext cx="2145713" cy="3199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4A00F84D-E2FB-4A8A-820F-738C90691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6980" y="1885434"/>
            <a:ext cx="2127459" cy="3199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7A77ACA-74C6-4998-8544-4B0ADDE567B2}"/>
              </a:ext>
            </a:extLst>
          </p:cNvPr>
          <p:cNvSpPr txBox="1"/>
          <p:nvPr/>
        </p:nvSpPr>
        <p:spPr>
          <a:xfrm>
            <a:off x="2323164" y="5431348"/>
            <a:ext cx="717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Приобретены билеты для жителей округа в количестве 661 шт.</a:t>
            </a:r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84C1C9F8-57EA-4CC6-8928-A83C6B7F7B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6031" y="2216820"/>
            <a:ext cx="2323122" cy="3308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BECEBF-3224-4365-A921-B39EE6A91CBD}"/>
              </a:ext>
            </a:extLst>
          </p:cNvPr>
          <p:cNvSpPr txBox="1"/>
          <p:nvPr/>
        </p:nvSpPr>
        <p:spPr>
          <a:xfrm>
            <a:off x="4515739" y="791492"/>
            <a:ext cx="7250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Приобретение билетов, абонементов в концертные залы и театры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65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253957" y="1206524"/>
            <a:ext cx="441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56,4 тыс.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9EAF94-A878-429E-B156-9569E59D8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88" y="1290606"/>
            <a:ext cx="3680888" cy="2760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DEFCB5A-CB9B-4DEC-AEE9-32B24A1F3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878" y="2327660"/>
            <a:ext cx="3465247" cy="2736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F7C74FC-2977-4093-9969-CC16A82FC4B2}"/>
              </a:ext>
            </a:extLst>
          </p:cNvPr>
          <p:cNvSpPr txBox="1"/>
          <p:nvPr/>
        </p:nvSpPr>
        <p:spPr>
          <a:xfrm>
            <a:off x="4178313" y="820599"/>
            <a:ext cx="820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cs typeface="Times New Roman" panose="02020603050405020304" pitchFamily="18" charset="0"/>
              </a:rPr>
              <a:t>Экскурсия на теплоходе по рекам и каналам Санкт-Петербурга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7C5286E-7F95-474A-9FE2-8A58ACF717F3}"/>
              </a:ext>
            </a:extLst>
          </p:cNvPr>
          <p:cNvSpPr txBox="1"/>
          <p:nvPr/>
        </p:nvSpPr>
        <p:spPr>
          <a:xfrm>
            <a:off x="502920" y="5206404"/>
            <a:ext cx="5202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Водная экскурсия «Золотое кольцо» </a:t>
            </a:r>
          </a:p>
          <a:p>
            <a:pPr algn="ctr"/>
            <a:r>
              <a:rPr lang="ru-RU" dirty="0"/>
              <a:t>(Мойка-Нева-Фонтанка-Крюков канал-Мойка) </a:t>
            </a:r>
          </a:p>
          <a:p>
            <a:pPr algn="ctr"/>
            <a:r>
              <a:rPr lang="ru-RU" dirty="0"/>
              <a:t>на теплоходе «Печора</a:t>
            </a:r>
            <a:r>
              <a:rPr lang="ru-RU" dirty="0" smtClean="0"/>
              <a:t>» - 35 чел.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F86437C-6A74-41AE-B297-BC0C0A1F1C39}"/>
              </a:ext>
            </a:extLst>
          </p:cNvPr>
          <p:cNvSpPr txBox="1"/>
          <p:nvPr/>
        </p:nvSpPr>
        <p:spPr>
          <a:xfrm>
            <a:off x="7472740" y="5559876"/>
            <a:ext cx="3884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Водная</a:t>
            </a:r>
            <a:r>
              <a:rPr lang="ru-RU" b="1" dirty="0"/>
              <a:t> </a:t>
            </a:r>
            <a:r>
              <a:rPr lang="ru-RU" dirty="0"/>
              <a:t>экскурсия «Развод мостов»</a:t>
            </a:r>
          </a:p>
          <a:p>
            <a:pPr algn="ctr"/>
            <a:r>
              <a:rPr lang="ru-RU" dirty="0"/>
              <a:t> на теплоходе «Фонтанка</a:t>
            </a:r>
            <a:r>
              <a:rPr lang="ru-RU" dirty="0" smtClean="0"/>
              <a:t>» - 35 чел.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441CBAA-302D-4A40-A696-F86B2F88F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3787" y="1561984"/>
            <a:ext cx="3937482" cy="2400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78C7744-0AE5-4AC3-96BF-2D2AF1F7D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4062" y="3181020"/>
            <a:ext cx="3359350" cy="2378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039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365352" y="1187177"/>
            <a:ext cx="441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56,0 тыс.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3110699-33C5-4AE7-A46B-345402D9A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064" y="1461798"/>
            <a:ext cx="5243552" cy="35027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21ECF1-1E64-4D0F-8D5A-557EF3865CDE}"/>
              </a:ext>
            </a:extLst>
          </p:cNvPr>
          <p:cNvSpPr txBox="1"/>
          <p:nvPr/>
        </p:nvSpPr>
        <p:spPr>
          <a:xfrm>
            <a:off x="1062064" y="5079626"/>
            <a:ext cx="570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Выдача билетов на спектакль «Детский альбом</a:t>
            </a:r>
            <a:r>
              <a:rPr lang="ru-RU" dirty="0" smtClean="0">
                <a:cs typeface="Times New Roman" panose="02020603050405020304" pitchFamily="18" charset="0"/>
              </a:rPr>
              <a:t>»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 - 70 чел.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FD53A5A-EAAA-46B8-838E-7B85FB1AA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7445" y="1856332"/>
            <a:ext cx="4012706" cy="359262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331B3FB-E321-4F33-87D7-80300B299675}"/>
              </a:ext>
            </a:extLst>
          </p:cNvPr>
          <p:cNvSpPr txBox="1"/>
          <p:nvPr/>
        </p:nvSpPr>
        <p:spPr>
          <a:xfrm>
            <a:off x="7167477" y="792728"/>
            <a:ext cx="4613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Приобретение билетов в театр для детей </a:t>
            </a:r>
          </a:p>
        </p:txBody>
      </p:sp>
    </p:spTree>
    <p:extLst>
      <p:ext uri="{BB962C8B-B14F-4D97-AF65-F5344CB8AC3E}">
        <p14:creationId xmlns:p14="http://schemas.microsoft.com/office/powerpoint/2010/main" val="12870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477141" y="1264153"/>
            <a:ext cx="4290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2,7 тыс.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25B75EE-9CE9-401D-A6E6-698D8EA10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47" y="1886598"/>
            <a:ext cx="3485581" cy="26141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1ADE296-8E89-47A5-BC33-BD7604981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895" y="1886598"/>
            <a:ext cx="3417903" cy="25634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6434B19-FC5D-486F-936A-DA7D9464C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9715" y="2300509"/>
            <a:ext cx="3417903" cy="25634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FE2A396-33D8-493B-9D3A-E1E539F020B8}"/>
              </a:ext>
            </a:extLst>
          </p:cNvPr>
          <p:cNvSpPr txBox="1"/>
          <p:nvPr/>
        </p:nvSpPr>
        <p:spPr>
          <a:xfrm>
            <a:off x="6129838" y="826374"/>
            <a:ext cx="555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Чайные посиделки в Дворцовом с активом округа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C3B06F7-7375-478F-BE05-B2936EE7D79B}"/>
              </a:ext>
            </a:extLst>
          </p:cNvPr>
          <p:cNvSpPr txBox="1"/>
          <p:nvPr/>
        </p:nvSpPr>
        <p:spPr>
          <a:xfrm>
            <a:off x="789347" y="5075429"/>
            <a:ext cx="10877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Встреча состоялась в Музее </a:t>
            </a:r>
            <a:r>
              <a:rPr lang="ru-RU" dirty="0" smtClean="0"/>
              <a:t>«Юных </a:t>
            </a:r>
            <a:r>
              <a:rPr lang="ru-RU" dirty="0"/>
              <a:t>участников обороны </a:t>
            </a:r>
            <a:r>
              <a:rPr lang="ru-RU" dirty="0" smtClean="0"/>
              <a:t>Ленинграда» </a:t>
            </a:r>
            <a:r>
              <a:rPr lang="ru-RU" dirty="0"/>
              <a:t>на территории школы </a:t>
            </a:r>
            <a:r>
              <a:rPr lang="ru-RU" dirty="0" smtClean="0"/>
              <a:t>№ 210</a:t>
            </a:r>
            <a:r>
              <a:rPr lang="ru-RU" dirty="0"/>
              <a:t>. </a:t>
            </a:r>
          </a:p>
          <a:p>
            <a:pPr algn="ctr"/>
            <a:r>
              <a:rPr lang="ru-RU" dirty="0"/>
              <a:t>Приняло участие 15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409416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165180" y="1234803"/>
            <a:ext cx="4540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183,6 тыс. руб.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F1BB9D9-7723-4CAF-A134-1A1EE7D42CC5}"/>
              </a:ext>
            </a:extLst>
          </p:cNvPr>
          <p:cNvSpPr txBox="1"/>
          <p:nvPr/>
        </p:nvSpPr>
        <p:spPr>
          <a:xfrm>
            <a:off x="3987452" y="829100"/>
            <a:ext cx="771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Проведение автобусных экскурсий по Санкт-Петербургу и Ленобласти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4C43F69-8B1C-4409-9C57-48ED7C5AD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31" y="1604135"/>
            <a:ext cx="4720412" cy="35403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FAC24C7-6CD6-4B52-A591-CB59F8F6D0BF}"/>
              </a:ext>
            </a:extLst>
          </p:cNvPr>
          <p:cNvSpPr txBox="1"/>
          <p:nvPr/>
        </p:nvSpPr>
        <p:spPr>
          <a:xfrm>
            <a:off x="829031" y="5291091"/>
            <a:ext cx="4344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Гатчина посетило- 40 человек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5E86737-BE54-4FDA-89ED-A53240392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453" y="1604135"/>
            <a:ext cx="4720413" cy="35403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7D80B35-C342-4AA2-80F4-F69E81C2BB14}"/>
              </a:ext>
            </a:extLst>
          </p:cNvPr>
          <p:cNvSpPr txBox="1"/>
          <p:nvPr/>
        </p:nvSpPr>
        <p:spPr>
          <a:xfrm>
            <a:off x="6353453" y="5295415"/>
            <a:ext cx="514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г. Пушкин</a:t>
            </a:r>
            <a:r>
              <a:rPr lang="ru-RU" dirty="0"/>
              <a:t>. Царское село посетило- 40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29649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7111456" y="1168592"/>
            <a:ext cx="4415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70,0 тыс. руб.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A477D28-FBCE-4CC6-A2C3-17BD270C6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90" y="1458396"/>
            <a:ext cx="2955906" cy="3941208"/>
          </a:xfrm>
          <a:prstGeom prst="rect">
            <a:avLst/>
          </a:prstGeom>
          <a:effectLst>
            <a:softEdge rad="6350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D2EC675-7713-4CB4-A3F0-A95962006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1336" y="3994717"/>
            <a:ext cx="3191827" cy="23938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8FB522D-6866-4084-9C9B-4B2E27CEB4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4991" y="1467380"/>
            <a:ext cx="3204519" cy="240338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053FD59-8276-4890-BDB1-FB78A26C71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0355" y="1573358"/>
            <a:ext cx="2711583" cy="24213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68FB964-2B76-4586-914E-DED2B5D06B8A}"/>
              </a:ext>
            </a:extLst>
          </p:cNvPr>
          <p:cNvSpPr txBox="1"/>
          <p:nvPr/>
        </p:nvSpPr>
        <p:spPr>
          <a:xfrm>
            <a:off x="7111456" y="4268322"/>
            <a:ext cx="5080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Информационно-досуговое мероприятие </a:t>
            </a:r>
          </a:p>
          <a:p>
            <a:r>
              <a:rPr lang="ru-RU" dirty="0">
                <a:cs typeface="Times New Roman" panose="02020603050405020304" pitchFamily="18" charset="0"/>
              </a:rPr>
              <a:t>для жителей  посвященное празднованию 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«Дня </a:t>
            </a:r>
            <a:r>
              <a:rPr lang="ru-RU" dirty="0">
                <a:cs typeface="Times New Roman" panose="02020603050405020304" pitchFamily="18" charset="0"/>
              </a:rPr>
              <a:t>местного </a:t>
            </a:r>
            <a:r>
              <a:rPr lang="ru-RU" dirty="0" smtClean="0">
                <a:cs typeface="Times New Roman" panose="02020603050405020304" pitchFamily="18" charset="0"/>
              </a:rPr>
              <a:t>самоуправления» - 70 чел.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48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7143" y="490427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9E235E0-3CE3-4E5B-A8C1-F204E1F03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26" y="2129026"/>
            <a:ext cx="2421221" cy="32270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182B5EB-A8C7-420B-A5E6-9060CCDD2E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8637" y="1684296"/>
            <a:ext cx="2853995" cy="2140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F4DEC70-ADED-469F-99B1-2F5342942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2712" y="1684296"/>
            <a:ext cx="2853995" cy="2140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266C4B7-7E50-4D5C-ADA3-7B7C333465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327" y="1684296"/>
            <a:ext cx="2896066" cy="2172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9BC5F49-D032-4C07-9C18-64BC7D572707}"/>
              </a:ext>
            </a:extLst>
          </p:cNvPr>
          <p:cNvSpPr txBox="1"/>
          <p:nvPr/>
        </p:nvSpPr>
        <p:spPr>
          <a:xfrm>
            <a:off x="5992751" y="3982240"/>
            <a:ext cx="60012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течение года для жителей округа были организованы экскурсии: 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Центральный выставочный </a:t>
            </a:r>
            <a:r>
              <a:rPr lang="ru-RU" sz="1600" dirty="0" smtClean="0"/>
              <a:t>Манеж </a:t>
            </a:r>
            <a:endParaRPr lang="ru-RU" sz="1600" dirty="0"/>
          </a:p>
          <a:p>
            <a:pPr marL="285750" indent="-285750">
              <a:buFontTx/>
              <a:buChar char="-"/>
            </a:pPr>
            <a:r>
              <a:rPr lang="ru-RU" sz="1600" dirty="0"/>
              <a:t>Музей железных дорог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Музей-квартира И.И. Бродского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Музей-квартира М.М. Зощенко 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Музей Фаберже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Библиотека им. Б.Н. Ельцина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Дворец великого князя Владимира Александровича</a:t>
            </a:r>
          </a:p>
          <a:p>
            <a:pPr marL="285750" indent="-285750">
              <a:buFontTx/>
              <a:buChar char="-"/>
            </a:pPr>
            <a:r>
              <a:rPr lang="ru-RU" sz="1600" dirty="0"/>
              <a:t>Шереметьевский дворец-музей музыки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79D8F26-9369-400C-BB20-B1787BBF5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6174" y="4103456"/>
            <a:ext cx="2853995" cy="21404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CC2FD9D-9A60-4ED3-8DB6-9DA938B7C826}"/>
              </a:ext>
            </a:extLst>
          </p:cNvPr>
          <p:cNvSpPr txBox="1"/>
          <p:nvPr/>
        </p:nvSpPr>
        <p:spPr>
          <a:xfrm>
            <a:off x="7670580" y="1189069"/>
            <a:ext cx="4116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 – 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59262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7565" y="472688"/>
            <a:ext cx="752617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Обеспечение деятельности муниципальных средств массовой информации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909318"/>
              </p:ext>
            </p:extLst>
          </p:nvPr>
        </p:nvGraphicFramePr>
        <p:xfrm>
          <a:off x="397564" y="1432808"/>
          <a:ext cx="11184836" cy="276256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28090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845599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810122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801025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507807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558176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газеты «Дворцовый округ»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  <a:tr h="74962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Распространение газеты «Дворцовый округ» на территории МО Дворцовый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течении года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0195774"/>
                  </a:ext>
                </a:extLst>
              </a:tr>
              <a:tr h="619428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 буклета «Отчет главы»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916947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7BE493F-A45C-4234-BFA6-1F44B9B3AAF1}"/>
              </a:ext>
            </a:extLst>
          </p:cNvPr>
          <p:cNvSpPr txBox="1"/>
          <p:nvPr/>
        </p:nvSpPr>
        <p:spPr>
          <a:xfrm>
            <a:off x="7116417" y="792728"/>
            <a:ext cx="4678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- 685,0 тыс. руб.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4CF795E-6778-4FB3-8A5F-4DA9E039C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39" y="4266005"/>
            <a:ext cx="1674920" cy="23183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7447DB4-1BEC-492C-B4CB-023F5661E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181" y="4266004"/>
            <a:ext cx="1642181" cy="23183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8431960-85EF-401F-A5F5-419CFA2BB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7362" y="4208704"/>
            <a:ext cx="1635475" cy="23756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2F9D069-44CE-465A-AA8D-B0A2FD6D33B9}"/>
              </a:ext>
            </a:extLst>
          </p:cNvPr>
          <p:cNvSpPr txBox="1"/>
          <p:nvPr/>
        </p:nvSpPr>
        <p:spPr>
          <a:xfrm>
            <a:off x="5552836" y="4368800"/>
            <a:ext cx="2857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Издано: 7 выпусков </a:t>
            </a:r>
          </a:p>
          <a:p>
            <a:r>
              <a:rPr lang="ru-RU" dirty="0" smtClean="0"/>
              <a:t>Газеты по 2000 экз.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84CA0C6D-B4AE-4911-990F-F7711012C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2280" y="4269764"/>
            <a:ext cx="2780120" cy="20850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CCCBE57-F1D6-47F2-A7E5-48A272A29949}"/>
              </a:ext>
            </a:extLst>
          </p:cNvPr>
          <p:cNvSpPr txBox="1"/>
          <p:nvPr/>
        </p:nvSpPr>
        <p:spPr>
          <a:xfrm>
            <a:off x="6340259" y="5969590"/>
            <a:ext cx="24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Буклет «Отчет главы»</a:t>
            </a:r>
          </a:p>
        </p:txBody>
      </p:sp>
    </p:spTree>
    <p:extLst>
      <p:ext uri="{BB962C8B-B14F-4D97-AF65-F5344CB8AC3E}">
        <p14:creationId xmlns:p14="http://schemas.microsoft.com/office/powerpoint/2010/main" val="242552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336530"/>
            <a:ext cx="10835906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Экологическое просвещение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269621"/>
              </p:ext>
            </p:extLst>
          </p:nvPr>
        </p:nvGraphicFramePr>
        <p:xfrm>
          <a:off x="558777" y="1098277"/>
          <a:ext cx="11129640" cy="3718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03438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548174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843617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834411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62287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1127101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экологического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просвещения, а также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экологического воспитания и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формирования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экологической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культуры в области обращения с твердыми коммунальными отходам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стенах МО Дворцовый округ на постоянной основе работает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экотерминалы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собирающие использованные батарейки, перегоревшие лампы, а также реализуется акция «Крышечки доброты»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Публикации на актуальные темы экологического просвещения, а также онлайн викторины в сети интернет в группе социальной сети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Вконтакте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сайте МО Дворцового, а также в Газете МО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квест «Эко-Дворцовый» - реализован в 3 квартале.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 30 человек.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Эко-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плоггинг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рамках общегородских субботниках – реализован во 2 и 4 кварталах.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 80 человек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Проведена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просветительская акция «Живи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ЭкоЛогично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                                                       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 100 человек.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7BE493F-A45C-4234-BFA6-1F44B9B3AAF1}"/>
              </a:ext>
            </a:extLst>
          </p:cNvPr>
          <p:cNvSpPr txBox="1"/>
          <p:nvPr/>
        </p:nvSpPr>
        <p:spPr>
          <a:xfrm>
            <a:off x="6281531" y="515337"/>
            <a:ext cx="569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финансирования- 122,0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7675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336530"/>
            <a:ext cx="10835906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Экологическое просвещение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A6B3DA8-937F-4618-92DC-EE3227825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81" y="1352612"/>
            <a:ext cx="2760954" cy="36812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E1B5F03-11E4-4BBC-B020-1B809C445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02" y="1384215"/>
            <a:ext cx="2193715" cy="2467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4B01993-9484-469E-94BE-C81DDF6A560E}"/>
              </a:ext>
            </a:extLst>
          </p:cNvPr>
          <p:cNvSpPr txBox="1"/>
          <p:nvPr/>
        </p:nvSpPr>
        <p:spPr>
          <a:xfrm>
            <a:off x="1394348" y="5136056"/>
            <a:ext cx="254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Экотерминалы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BD7528E-3B6C-4255-83FC-EE2B0F7F5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423" y="1428192"/>
            <a:ext cx="2379215" cy="23792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DFD1821-0717-4BC8-A15D-D78C6899A86D}"/>
              </a:ext>
            </a:extLst>
          </p:cNvPr>
          <p:cNvSpPr txBox="1"/>
          <p:nvPr/>
        </p:nvSpPr>
        <p:spPr>
          <a:xfrm>
            <a:off x="3753902" y="6215755"/>
            <a:ext cx="227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Публикации в СМИ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9B75598-FF25-4878-B449-8F43D56BF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385" y="3898766"/>
            <a:ext cx="3335539" cy="25016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C2E74F4E-68DC-4E0D-B084-BA752B472809}"/>
              </a:ext>
            </a:extLst>
          </p:cNvPr>
          <p:cNvSpPr txBox="1"/>
          <p:nvPr/>
        </p:nvSpPr>
        <p:spPr>
          <a:xfrm>
            <a:off x="8953194" y="1971468"/>
            <a:ext cx="2848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Просветительская акция </a:t>
            </a:r>
          </a:p>
          <a:p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«Живи </a:t>
            </a:r>
            <a:r>
              <a:rPr lang="ru-RU" dirty="0" err="1">
                <a:solidFill>
                  <a:schemeClr val="dk1"/>
                </a:solidFill>
                <a:cs typeface="Times New Roman" panose="02020603050405020304" pitchFamily="18" charset="0"/>
              </a:rPr>
              <a:t>ЭкоЛогично</a:t>
            </a:r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» 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1CB67D2-B173-4184-918E-316889BCBD1C}"/>
              </a:ext>
            </a:extLst>
          </p:cNvPr>
          <p:cNvSpPr txBox="1"/>
          <p:nvPr/>
        </p:nvSpPr>
        <p:spPr>
          <a:xfrm>
            <a:off x="9691764" y="4400947"/>
            <a:ext cx="3260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Квест  </a:t>
            </a:r>
          </a:p>
          <a:p>
            <a:r>
              <a:rPr lang="ru-RU" dirty="0">
                <a:solidFill>
                  <a:schemeClr val="dk1"/>
                </a:solidFill>
                <a:cs typeface="Times New Roman" panose="02020603050405020304" pitchFamily="18" charset="0"/>
              </a:rPr>
              <a:t>«Эко-Дворцовый»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C9C05AC-B3E8-487D-AC0E-B95083693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3902" y="3951902"/>
            <a:ext cx="2193715" cy="219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336530"/>
            <a:ext cx="10835906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Профилактика наркомании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268010"/>
              </p:ext>
            </p:extLst>
          </p:nvPr>
        </p:nvGraphicFramePr>
        <p:xfrm>
          <a:off x="558777" y="1098277"/>
          <a:ext cx="11129640" cy="2438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72095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879517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843617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834411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62287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1127101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Участие в мероприятиях по профилактике незаконного потребления наркотических средств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Публикации на актуальные темы профилактики наркомании происходят в сети интернет в группе социальной сети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Вконтакте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сайте МО Дворцового округа, а также в газете муниципального образования.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акции «Сообщи, где торгуют смертью» во 2 и 4 кварталах осуществлены публикации с данной акцией на информационных ресурсах;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экскурсии для жителей округа «В здоровом теле - здоровый дух!»  в музей гигиены. Кол-во 30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познавательного урока "Разговоры о важном" Кол- во 60 человек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7BE493F-A45C-4234-BFA6-1F44B9B3AAF1}"/>
              </a:ext>
            </a:extLst>
          </p:cNvPr>
          <p:cNvSpPr txBox="1"/>
          <p:nvPr/>
        </p:nvSpPr>
        <p:spPr>
          <a:xfrm>
            <a:off x="6281531" y="515337"/>
            <a:ext cx="569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финансирования- 0,0 тыс. руб.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B7E280D-B20E-4B98-9EFC-D1712DE01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77" y="3548184"/>
            <a:ext cx="3627494" cy="26014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3C2D07C-6D4F-4025-891D-4F0E6F11A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923" y="3548184"/>
            <a:ext cx="3627493" cy="26014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4C97A57-F563-4F58-A1E2-9CA8C2C21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388" y="3548184"/>
            <a:ext cx="2453046" cy="26180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B9047BC-25EA-480C-B77B-C45422B5E6C4}"/>
              </a:ext>
            </a:extLst>
          </p:cNvPr>
          <p:cNvSpPr txBox="1"/>
          <p:nvPr/>
        </p:nvSpPr>
        <p:spPr>
          <a:xfrm>
            <a:off x="1313894" y="6152138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Музей гигиены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F3EA406-AE7C-46E1-A03D-6EDA9381802C}"/>
              </a:ext>
            </a:extLst>
          </p:cNvPr>
          <p:cNvSpPr txBox="1"/>
          <p:nvPr/>
        </p:nvSpPr>
        <p:spPr>
          <a:xfrm>
            <a:off x="8728016" y="6181676"/>
            <a:ext cx="2635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«Разговоры о важном»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A6B01A2-EC1C-49A1-9FD2-CCAEE9C3F7C9}"/>
              </a:ext>
            </a:extLst>
          </p:cNvPr>
          <p:cNvSpPr txBox="1"/>
          <p:nvPr/>
        </p:nvSpPr>
        <p:spPr>
          <a:xfrm>
            <a:off x="5037633" y="6166197"/>
            <a:ext cx="22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Публикации в СМИ</a:t>
            </a:r>
          </a:p>
        </p:txBody>
      </p:sp>
    </p:spTree>
    <p:extLst>
      <p:ext uri="{BB962C8B-B14F-4D97-AF65-F5344CB8AC3E}">
        <p14:creationId xmlns:p14="http://schemas.microsoft.com/office/powerpoint/2010/main" val="280837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336529"/>
            <a:ext cx="10835906" cy="837929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Укрепление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межнационального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и межконфессионального согласия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010625"/>
              </p:ext>
            </p:extLst>
          </p:nvPr>
        </p:nvGraphicFramePr>
        <p:xfrm>
          <a:off x="678047" y="1353266"/>
          <a:ext cx="11129640" cy="3718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84168">
                  <a:extLst>
                    <a:ext uri="{9D8B030D-6E8A-4147-A177-3AD203B41FA5}">
                      <a16:colId xmlns="" xmlns:a16="http://schemas.microsoft.com/office/drawing/2014/main" val="948835271"/>
                    </a:ext>
                  </a:extLst>
                </a:gridCol>
                <a:gridCol w="2667444">
                  <a:extLst>
                    <a:ext uri="{9D8B030D-6E8A-4147-A177-3AD203B41FA5}">
                      <a16:colId xmlns="" xmlns:a16="http://schemas.microsoft.com/office/drawing/2014/main" val="114866275"/>
                    </a:ext>
                  </a:extLst>
                </a:gridCol>
                <a:gridCol w="2843617">
                  <a:extLst>
                    <a:ext uri="{9D8B030D-6E8A-4147-A177-3AD203B41FA5}">
                      <a16:colId xmlns="" xmlns:a16="http://schemas.microsoft.com/office/drawing/2014/main" val="2503546556"/>
                    </a:ext>
                  </a:extLst>
                </a:gridCol>
                <a:gridCol w="2834411">
                  <a:extLst>
                    <a:ext uri="{9D8B030D-6E8A-4147-A177-3AD203B41FA5}">
                      <a16:colId xmlns="" xmlns:a16="http://schemas.microsoft.com/office/drawing/2014/main" val="685037153"/>
                    </a:ext>
                  </a:extLst>
                </a:gridCol>
              </a:tblGrid>
              <a:tr h="62287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34846321"/>
                  </a:ext>
                </a:extLst>
              </a:tr>
              <a:tr h="1127101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Участие в создании условий для реализации мер, направленных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укрепление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межнационального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межконфессионального согласия, сохранение и развитие языков и культуры народов Российской Федерации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участие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в Межрегиональная конференции в Доме национальностей на тему: 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«О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Ладоги до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Санкт-Петербурга»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историческая общность народов;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жители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округа посетили уникальное просветительское мероприятие – 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видеолекторий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«Знание о России», посвящённый истории и культуре Ханты-Мансийского автономного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округа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Югры, основанный на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восьмитомном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издании  «Академическая история Югры»,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также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выставку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«Многовековая Югра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»;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распространение среди населения МО Дворцовый округ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евробуклета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«Петербург объединяет людей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направленного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гармонизацию межэтнических и межкультурных отношений, социальную и культурную адаптацию мигрантов (в связи с большими тиражами распространялись материалы, выпущенные в 2022-2023 годах. Финансирование на разработку и печать памяток и брошюр в 2024 году не было предусмотрено);</a:t>
                      </a:r>
                    </a:p>
                    <a:p>
                      <a:pPr marL="285750" indent="-285750" algn="just">
                        <a:buFont typeface="Arial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размещение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материалов, направленных на 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укрепление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межнационального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и межконфессионального согласия, в муниципальных СМИ, 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buFont typeface="Arial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на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сайте 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http</a:t>
                      </a: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://</a:t>
                      </a:r>
                      <a:r>
                        <a:rPr lang="en-US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www</a:t>
                      </a: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dvortsovy</a:t>
                      </a: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spb</a:t>
                      </a: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.</a:t>
                      </a:r>
                      <a:r>
                        <a:rPr lang="en-US" sz="1400" u="sng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3"/>
                        </a:rPr>
                        <a:t>ru</a:t>
                      </a:r>
                      <a:r>
                        <a:rPr lang="en-US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4"/>
                        </a:rPr>
                        <a:t>https://vk.com/dvortsovy_okrug</a:t>
                      </a:r>
                      <a:r>
                        <a:rPr lang="ru-RU" sz="1400" u="sng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)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418707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7BE493F-A45C-4234-BFA6-1F44B9B3AAF1}"/>
              </a:ext>
            </a:extLst>
          </p:cNvPr>
          <p:cNvSpPr txBox="1"/>
          <p:nvPr/>
        </p:nvSpPr>
        <p:spPr>
          <a:xfrm>
            <a:off x="7556659" y="386161"/>
            <a:ext cx="4313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- 0,0 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2088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336529"/>
            <a:ext cx="10835906" cy="837929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Укрепление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межнационального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и межконфессионального согласия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353125C-133D-4BF1-96AF-315CF5156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07" y="1340205"/>
            <a:ext cx="3054436" cy="2290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1988E89-D853-4365-B7BD-D29C3167C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604" y="1340205"/>
            <a:ext cx="3054436" cy="2290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C01A6A9-E4D8-4718-AA3A-B0284B3CB983}"/>
              </a:ext>
            </a:extLst>
          </p:cNvPr>
          <p:cNvSpPr txBox="1"/>
          <p:nvPr/>
        </p:nvSpPr>
        <p:spPr>
          <a:xfrm>
            <a:off x="1699279" y="3736466"/>
            <a:ext cx="3881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Видеолекторий</a:t>
            </a:r>
            <a:r>
              <a:rPr lang="ru-RU" dirty="0"/>
              <a:t> «Знание о России»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289A3A5-30A7-4B94-9CCE-297EE3ADB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1185" y="1340205"/>
            <a:ext cx="3134384" cy="2765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"/>
          </a:effectLst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080BFFB-7C0B-4802-8088-515212FD9815}"/>
              </a:ext>
            </a:extLst>
          </p:cNvPr>
          <p:cNvSpPr txBox="1"/>
          <p:nvPr/>
        </p:nvSpPr>
        <p:spPr>
          <a:xfrm>
            <a:off x="8189260" y="4027143"/>
            <a:ext cx="258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Публикации в СМИ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79BFC99-8EF6-44C7-875B-08349C227D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07" y="4212386"/>
            <a:ext cx="2724928" cy="2043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337118E7-6B11-4F9A-A6B8-287BE199F9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810" y="4211809"/>
            <a:ext cx="2760067" cy="2070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A1A34F3-8160-4F0C-96D1-DA5447B65CC8}"/>
              </a:ext>
            </a:extLst>
          </p:cNvPr>
          <p:cNvSpPr txBox="1"/>
          <p:nvPr/>
        </p:nvSpPr>
        <p:spPr>
          <a:xfrm>
            <a:off x="6655522" y="4911068"/>
            <a:ext cx="4505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Организовано посещение лютеранской </a:t>
            </a:r>
          </a:p>
          <a:p>
            <a:r>
              <a:rPr lang="ru-RU" dirty="0"/>
              <a:t>церкви </a:t>
            </a:r>
            <a:r>
              <a:rPr lang="ru-RU" dirty="0" smtClean="0"/>
              <a:t>Петра </a:t>
            </a:r>
            <a:r>
              <a:rPr lang="ru-RU" dirty="0"/>
              <a:t>и Павла</a:t>
            </a:r>
          </a:p>
        </p:txBody>
      </p:sp>
    </p:spTree>
    <p:extLst>
      <p:ext uri="{BB962C8B-B14F-4D97-AF65-F5344CB8AC3E}">
        <p14:creationId xmlns:p14="http://schemas.microsoft.com/office/powerpoint/2010/main" val="274185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8172" r="23568" b="30674"/>
          <a:stretch/>
        </p:blipFill>
        <p:spPr>
          <a:xfrm>
            <a:off x="224443" y="232756"/>
            <a:ext cx="11884037" cy="6367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2780857"/>
            <a:ext cx="12192000" cy="1859361"/>
          </a:xfrm>
          <a:prstGeom prst="rect">
            <a:avLst/>
          </a:prstGeom>
          <a:solidFill>
            <a:srgbClr val="872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ln w="0"/>
                <a:solidFill>
                  <a:schemeClr val="bg1"/>
                </a:solidFill>
              </a:rPr>
              <a:t>Спасибо за внимание</a:t>
            </a:r>
          </a:p>
          <a:p>
            <a:pPr algn="ctr"/>
            <a:r>
              <a:rPr lang="ru-RU" sz="4000" b="1" dirty="0">
                <a:ln w="0"/>
                <a:solidFill>
                  <a:schemeClr val="bg1"/>
                </a:solidFill>
              </a:rPr>
              <a:t>Ждем вас на наших мероприятиях</a:t>
            </a:r>
          </a:p>
        </p:txBody>
      </p:sp>
    </p:spTree>
    <p:extLst>
      <p:ext uri="{BB962C8B-B14F-4D97-AF65-F5344CB8AC3E}">
        <p14:creationId xmlns:p14="http://schemas.microsoft.com/office/powerpoint/2010/main" val="1463353146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36715154_TF10001108" id="{AD03B7F0-D966-4354-AC03-7A90B59AFB51}" vid="{C94E022A-E681-4920-85C8-04125627F5A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0072C5-DDE0-4258-BA7A-4D4B80DFA632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16c05727-aa75-4e4a-9b5f-8a80a116589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Добро пожаловать в PowerPoint</Template>
  <TotalTime>0</TotalTime>
  <Words>1750</Words>
  <Application>Microsoft Office PowerPoint</Application>
  <PresentationFormat>Произвольный</PresentationFormat>
  <Paragraphs>350</Paragraphs>
  <Slides>34</Slides>
  <Notes>34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WelcomeDoc</vt:lpstr>
      <vt:lpstr>Добро пожаловать в PowerPoint!</vt:lpstr>
      <vt:lpstr>Презентация PowerPoint</vt:lpstr>
      <vt:lpstr>Расходы по основным муниципальным программам, тыс.рублей </vt:lpstr>
      <vt:lpstr>Благоустройство</vt:lpstr>
      <vt:lpstr>Благоустройство</vt:lpstr>
      <vt:lpstr>Благоустройство</vt:lpstr>
      <vt:lpstr>Благоустройство</vt:lpstr>
      <vt:lpstr>Благоустройство</vt:lpstr>
      <vt:lpstr>Благоустройство</vt:lpstr>
      <vt:lpstr>Благоустройство</vt:lpstr>
      <vt:lpstr>Организация и проведение зрелищных мероприятий на территории МО Дворцовый округ</vt:lpstr>
      <vt:lpstr>Организация и проведение зрелищных мероприятий на территории МО Дворцовый округ</vt:lpstr>
      <vt:lpstr>Организация и проведение зрелищных мероприятий на территории МО Дворцовый округ</vt:lpstr>
      <vt:lpstr>Местные традиции и обряды</vt:lpstr>
      <vt:lpstr>Местные традиции и обряды</vt:lpstr>
      <vt:lpstr>Местные традиции и обряды</vt:lpstr>
      <vt:lpstr>Местные традиции и обряды</vt:lpstr>
      <vt:lpstr>Местные традиции и обряды</vt:lpstr>
      <vt:lpstr>Спорт на территории МО Дворцовый округ</vt:lpstr>
      <vt:lpstr>Организация и проведение досуговых мероприятий на территории МО Дворцовый округ</vt:lpstr>
      <vt:lpstr>Организация и проведение досуговых мероприятий на территории                  МО Дворцовый округ</vt:lpstr>
      <vt:lpstr>Организация и проведение досуговых мероприятий на территории МО Дворцовый округ</vt:lpstr>
      <vt:lpstr>Организация и проведение досуговых мероприятий на территории МО Дворцовый округ</vt:lpstr>
      <vt:lpstr>Организация и проведение досуговых мероприятий на территории МО Дворцовый округ</vt:lpstr>
      <vt:lpstr>Организация и проведение досуговых мероприятий на территории МО Дворцовый округ</vt:lpstr>
      <vt:lpstr>Организация и проведение досуговых мероприятий на территории МО Дворцовый округ</vt:lpstr>
      <vt:lpstr>Организация и проведение досуговых мероприятий на территории МО Дворцовый округ</vt:lpstr>
      <vt:lpstr>Обеспечение деятельности муниципальных средств массовой информации</vt:lpstr>
      <vt:lpstr>Экологическое просвещение</vt:lpstr>
      <vt:lpstr>Экологическое просвещение</vt:lpstr>
      <vt:lpstr>Профилактика наркомании</vt:lpstr>
      <vt:lpstr>Укрепление межнационального и межконфессионального согласия</vt:lpstr>
      <vt:lpstr>Укрепление межнационального и межконфессионального согласия</vt:lpstr>
      <vt:lpstr>Добро пожаловать в PowerPoint!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2021-12-13T14:05:54Z</dcterms:created>
  <dcterms:modified xsi:type="dcterms:W3CDTF">2025-04-16T09:49:22Z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