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56" r:id="rId5"/>
    <p:sldId id="271" r:id="rId6"/>
    <p:sldId id="279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!" id="{E75E278A-FF0E-49A4-B170-79828D63BBAD}">
          <p14:sldIdLst>
            <p14:sldId id="256"/>
          </p14:sldIdLst>
        </p14:section>
        <p14:section name="Конструктор, трансформация, добавление заметок, совместная работа, помощник" id="{B9B51309-D148-4332-87C2-07BE32FBCA3B}">
          <p14:sldIdLst>
            <p14:sldId id="271"/>
            <p14:sldId id="279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</p14:sldIdLst>
        </p14:section>
        <p14:section name="Подробнее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45A"/>
    <a:srgbClr val="F2F2F2"/>
    <a:srgbClr val="923922"/>
    <a:srgbClr val="D24726"/>
    <a:srgbClr val="404040"/>
    <a:srgbClr val="FF9B45"/>
    <a:srgbClr val="DD462F"/>
    <a:srgbClr val="F8CFB6"/>
    <a:srgbClr val="F8CAB6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41" autoAdjust="0"/>
  </p:normalViewPr>
  <p:slideViewPr>
    <p:cSldViewPr snapToGrid="0">
      <p:cViewPr varScale="1">
        <p:scale>
          <a:sx n="101" d="100"/>
          <a:sy n="101" d="100"/>
        </p:scale>
        <p:origin x="126" y="4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Расходы муниципального образования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средства</c:v>
                </c:pt>
              </c:strCache>
            </c:strRef>
          </c:tx>
          <c:spPr>
            <a:solidFill>
              <a:srgbClr val="87245A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24740.9</c:v>
                </c:pt>
                <c:pt idx="1">
                  <c:v>26419.7</c:v>
                </c:pt>
                <c:pt idx="2">
                  <c:v>31605.8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34-41C2-94D8-BE5799015E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68659.100000000006</c:v>
                </c:pt>
                <c:pt idx="1">
                  <c:v>38698.199999999997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34-41C2-94D8-BE5799015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5678336"/>
        <c:axId val="65684224"/>
        <c:axId val="0"/>
      </c:bar3DChart>
      <c:catAx>
        <c:axId val="6567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684224"/>
        <c:crosses val="autoZero"/>
        <c:auto val="1"/>
        <c:lblAlgn val="ctr"/>
        <c:lblOffset val="100"/>
        <c:noMultiLvlLbl val="0"/>
      </c:catAx>
      <c:valAx>
        <c:axId val="6568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Расходы, тысячи рублей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67833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64200771232562"/>
          <c:y val="3.8729376317918729E-2"/>
          <c:w val="0.81835224126768935"/>
          <c:h val="0.73957015934229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финансирование программы</c:v>
                </c:pt>
              </c:strCache>
            </c:strRef>
          </c:tx>
          <c:spPr>
            <a:solidFill>
              <a:srgbClr val="87245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благоустройство</c:v>
                </c:pt>
                <c:pt idx="1">
                  <c:v>культура</c:v>
                </c:pt>
                <c:pt idx="2">
                  <c:v>СМИ</c:v>
                </c:pt>
                <c:pt idx="3">
                  <c:v>досуг</c:v>
                </c:pt>
                <c:pt idx="4">
                  <c:v>спорт</c:v>
                </c:pt>
                <c:pt idx="5">
                  <c:v>традиции</c:v>
                </c:pt>
                <c:pt idx="6">
                  <c:v>ГО и ЧС</c:v>
                </c:pt>
                <c:pt idx="7">
                  <c:v>профилактика терроризма и экстримизма</c:v>
                </c:pt>
                <c:pt idx="8">
                  <c:v>ДТТ</c:v>
                </c:pt>
                <c:pt idx="9">
                  <c:v>экологическое просвещение</c:v>
                </c:pt>
                <c:pt idx="10">
                  <c:v>патриотика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21127.1</c:v>
                </c:pt>
                <c:pt idx="1">
                  <c:v>3630</c:v>
                </c:pt>
                <c:pt idx="2">
                  <c:v>1955</c:v>
                </c:pt>
                <c:pt idx="3">
                  <c:v>1484</c:v>
                </c:pt>
                <c:pt idx="4">
                  <c:v>1080</c:v>
                </c:pt>
                <c:pt idx="5">
                  <c:v>512</c:v>
                </c:pt>
                <c:pt idx="6">
                  <c:v>217</c:v>
                </c:pt>
                <c:pt idx="7">
                  <c:v>198</c:v>
                </c:pt>
                <c:pt idx="8">
                  <c:v>123</c:v>
                </c:pt>
                <c:pt idx="9">
                  <c:v>122</c:v>
                </c:pt>
                <c:pt idx="10">
                  <c:v>102.2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B-4AFE-8110-5052955DAB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698816"/>
        <c:axId val="69276416"/>
      </c:barChart>
      <c:catAx>
        <c:axId val="65698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276416"/>
        <c:crosses val="autoZero"/>
        <c:auto val="1"/>
        <c:lblAlgn val="ctr"/>
        <c:lblOffset val="100"/>
        <c:noMultiLvlLbl val="0"/>
      </c:catAx>
      <c:valAx>
        <c:axId val="69276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569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1-12-14T13:09:16.523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014AD-F481-4E14-9BD9-D47CBAE72461}" type="datetime1">
              <a:rPr lang="ru-RU" smtClean="0"/>
              <a:t>21.12.2021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55C72D-B947-43B7-ACB2-A2F85E78585E}" type="datetime1">
              <a:rPr lang="ru-RU" noProof="0" smtClean="0"/>
              <a:t>21.12.2021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03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332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70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913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20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548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575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794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594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03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639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6177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7813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52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BEA9688-C9C9-4214-807D-21324925409C}" type="datetime1">
              <a:rPr lang="ru-RU" noProof="0" smtClean="0"/>
              <a:t>21.12.2021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2EB7719-815B-4B5E-83ED-26C3E4DC4C4F}" type="datetime1">
              <a:rPr lang="ru-RU" noProof="0" smtClean="0"/>
              <a:t>21.12.2021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8172" r="23568" b="30674"/>
          <a:stretch/>
        </p:blipFill>
        <p:spPr>
          <a:xfrm>
            <a:off x="224443" y="232756"/>
            <a:ext cx="11884037" cy="6367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59824" y="2851264"/>
            <a:ext cx="8996006" cy="1859361"/>
          </a:xfrm>
          <a:prstGeom prst="rect">
            <a:avLst/>
          </a:prstGeom>
          <a:solidFill>
            <a:srgbClr val="872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ln w="0"/>
                <a:solidFill>
                  <a:schemeClr val="bg1"/>
                </a:solidFill>
              </a:rPr>
              <a:t>БЮДЖЕТ 2022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762723796"/>
              </p:ext>
            </p:extLst>
          </p:nvPr>
        </p:nvGraphicFramePr>
        <p:xfrm>
          <a:off x="917575" y="51964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507290" y="1447800"/>
            <a:ext cx="177484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/>
              <a:t>Причины:</a:t>
            </a:r>
          </a:p>
          <a:p>
            <a:endParaRPr lang="ru-RU" sz="1200" i="1" dirty="0"/>
          </a:p>
          <a:p>
            <a:r>
              <a:rPr lang="ru-RU" sz="1200" dirty="0"/>
              <a:t>Реформа исчисления</a:t>
            </a:r>
          </a:p>
          <a:p>
            <a:r>
              <a:rPr lang="ru-RU" sz="1200" dirty="0"/>
              <a:t>местных бюджетов.</a:t>
            </a:r>
          </a:p>
          <a:p>
            <a:endParaRPr lang="ru-RU" sz="1200" dirty="0"/>
          </a:p>
          <a:p>
            <a:r>
              <a:rPr lang="ru-RU" sz="1200" dirty="0"/>
              <a:t>0,3 % НДФЛ</a:t>
            </a:r>
          </a:p>
          <a:p>
            <a:endParaRPr lang="ru-RU" sz="1200" dirty="0"/>
          </a:p>
          <a:p>
            <a:r>
              <a:rPr lang="ru-RU" sz="1200" dirty="0"/>
              <a:t>65 млн 117,9 тыс. </a:t>
            </a:r>
            <a:r>
              <a:rPr lang="ru-RU" sz="1200" dirty="0" err="1"/>
              <a:t>руб</a:t>
            </a:r>
            <a:r>
              <a:rPr lang="ru-RU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66" y="4213185"/>
            <a:ext cx="3264257" cy="2329884"/>
          </a:xfrm>
          <a:prstGeom prst="rect">
            <a:avLst/>
          </a:prstGeom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>
                <a:latin typeface="Segoe UI Light" panose="020B0502040204020203" pitchFamily="34" charset="0"/>
                <a:cs typeface="Segoe UI Light" panose="020B0502040204020203" pitchFamily="34" charset="0"/>
              </a:rPr>
              <a:t>Расходы по основным муниципальным программам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740021448"/>
              </p:ext>
            </p:extLst>
          </p:nvPr>
        </p:nvGraphicFramePr>
        <p:xfrm>
          <a:off x="1038225" y="1320496"/>
          <a:ext cx="7480743" cy="483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66" y="4213185"/>
            <a:ext cx="3264257" cy="2329884"/>
          </a:xfrm>
          <a:prstGeom prst="rect">
            <a:avLst/>
          </a:prstGeom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4680" y="1436958"/>
            <a:ext cx="47685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Объем финансирования -21 127,1 тыс. руб.</a:t>
            </a:r>
          </a:p>
          <a:p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206" y="2043790"/>
            <a:ext cx="109688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Объектами нормирования благоустройства в границах внутриквартальных территорий являются: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проезды,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пешеходные дорожки,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детские игровые площадки,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спортивные площадки,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участки зеленых насаждений,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дополнительные парковочные места.</a:t>
            </a:r>
          </a:p>
        </p:txBody>
      </p:sp>
    </p:spTree>
    <p:extLst>
      <p:ext uri="{BB962C8B-B14F-4D97-AF65-F5344CB8AC3E}">
        <p14:creationId xmlns:p14="http://schemas.microsoft.com/office/powerpoint/2010/main" val="6845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66" y="4213185"/>
            <a:ext cx="3264257" cy="2329884"/>
          </a:xfrm>
          <a:prstGeom prst="rect">
            <a:avLst/>
          </a:prstGeom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3812449"/>
              </p:ext>
            </p:extLst>
          </p:nvPr>
        </p:nvGraphicFramePr>
        <p:xfrm>
          <a:off x="728869" y="1367831"/>
          <a:ext cx="9872870" cy="504211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93059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513312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489052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477447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Вид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Площадь, м2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779613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Мощение, замена резинового покрытия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989,8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наб. канала Грибоедова, д. 17 (464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);наб. канала Грибоедова, д. 15 (385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Садовая ул., д. 8/7 - детская площадка (112,4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11402,7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(содержание) мощения, асфальтового, резинового покрытия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983,5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Миллионная ул., д. 9; Инженерная ул., д. 9; наб. реки Фонтанки, д. 15; Невский пр., д. 22-24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2207,1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49086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работ по техническому надзору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158,5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92646"/>
                  </a:ext>
                </a:extLst>
              </a:tr>
              <a:tr h="55959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дворовых территорий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сквер б/н на наб. р. Мойки, д. 18 (ЗНОПМЗ 31-77-1)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432,9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175571"/>
                  </a:ext>
                </a:extLst>
              </a:tr>
              <a:tr h="1299355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озеленение территорий зеленых насаждений общего пользования местного значения, внутриквартальных территорий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посадка кустарников - 18 шт., многолетников - 210 шт. цветов - 13,2 тыс.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ремонт газонов - 995 м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1759,1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23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607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866" y="4213185"/>
            <a:ext cx="3264257" cy="2329884"/>
          </a:xfrm>
          <a:prstGeom prst="rect">
            <a:avLst/>
          </a:prstGeom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9154075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Благоустройство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937143"/>
              </p:ext>
            </p:extLst>
          </p:nvPr>
        </p:nvGraphicFramePr>
        <p:xfrm>
          <a:off x="821635" y="1337110"/>
          <a:ext cx="9872870" cy="507283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393059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513312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489052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477447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Вид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Площадь, м2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Адрес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уборка и содержание территорий зеленых насаждений общего пользования местного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6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1,11 га согласно перечню и нормативам жилищного комитета в зимний и летний период, 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т.е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год, уход цветами (полив, прополка цветов), уход за деревьями и кустарниками,  санитарная прочистка деревьев, кустарников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1139,4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Установка, содержание и ремонт ограждений газонов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1414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п.м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окраска и ремонт газонных ограждений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665,6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49086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и содержание МАФ (урны, скамьи, вазоны и другие элементы благоустройства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шт.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577,8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92646"/>
                  </a:ext>
                </a:extLst>
              </a:tr>
              <a:tr h="55959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ремонт, замена детского игрового оборудования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детского игрового оборудования Садовая ул., д. 8/7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624,0;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2160,0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175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27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12361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зрелищных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96228"/>
              </p:ext>
            </p:extLst>
          </p:nvPr>
        </p:nvGraphicFramePr>
        <p:xfrm>
          <a:off x="678047" y="1285518"/>
          <a:ext cx="10835905" cy="4541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3806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706075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672337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663687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концерта (праздничного мероприятия), посвященного 78-й годовщине полного освобождения Ленинграда от фашистской блокады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подарков жителям округа в честь 78-й годовщины полного освобождения Ленинграда от фашистской блокады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квартал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49086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концерта (праздничного мероприятия), посвященного 77-й годовщине Победы советского народа в Великой Отечественной войне 1941-1945гг.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300 человек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926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7EA3C77-173C-4D58-9F0E-32DBAA8159D9}"/>
              </a:ext>
            </a:extLst>
          </p:cNvPr>
          <p:cNvSpPr txBox="1"/>
          <p:nvPr/>
        </p:nvSpPr>
        <p:spPr>
          <a:xfrm>
            <a:off x="6207117" y="817602"/>
            <a:ext cx="5229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Финансирование программы -3 630,0 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230040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зрелищных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6761214"/>
              </p:ext>
            </p:extLst>
          </p:nvPr>
        </p:nvGraphicFramePr>
        <p:xfrm>
          <a:off x="678048" y="1367780"/>
          <a:ext cx="10930856" cy="4754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18287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729787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695754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687028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подарочных сертификатов (пластиковых карт) для вручения жителям, проживающим на территории МО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Дворцовый округ в связи с праздничными и памятными датами (в честь 77-й годовщины Победы советского народа в Великой Отечественной войне 1941-1945гг., ко Дню пожилого человека)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квартал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концерта (праздничного мероприятия), посвященного Дню пожилых людей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квартал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49086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памятных подарков жителям округа ко Дню Матери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4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человек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92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2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зрелищных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314707"/>
              </p:ext>
            </p:extLst>
          </p:nvPr>
        </p:nvGraphicFramePr>
        <p:xfrm>
          <a:off x="1166191" y="1821293"/>
          <a:ext cx="10078279" cy="269343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98468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516871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485493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477447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концерта (праздничного мероприятия), приуроченного к празднованию Нового года и Рождества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квартал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300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памятных подарков жителям округа к Новому году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квартал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400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7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490330"/>
            <a:ext cx="10835906" cy="67173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Местные традиции и обряды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095810"/>
              </p:ext>
            </p:extLst>
          </p:nvPr>
        </p:nvGraphicFramePr>
        <p:xfrm>
          <a:off x="649357" y="1270652"/>
          <a:ext cx="10864597" cy="5151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49217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665107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686586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663687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62607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92420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подарков жителям округа - юбилярам года (60, 65, 70,75, 80, 85, 90, 95, 100 лет)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92420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цветочной продукции жителям округа - юбилярам года (60, 65, 70,75, 80, 85, 90, 95, 100 лет)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течении года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105,0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92420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подарков жителям округа - юбилярам супружеской жизни (50, 60, 70 лет)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пары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738415"/>
                  </a:ext>
                </a:extLst>
              </a:tr>
              <a:tr h="71551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вручение цветочной продукции юбилярам супружеской жизни (50,60,70 лет)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пары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25347"/>
                  </a:ext>
                </a:extLst>
              </a:tr>
              <a:tr h="92420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Традиция поздравления детей, зарегистрированных на территории округа, с Днем знаний. Вручение подарков.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907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280A041-5947-4326-BD9C-9E45479BF440}"/>
              </a:ext>
            </a:extLst>
          </p:cNvPr>
          <p:cNvSpPr txBox="1"/>
          <p:nvPr/>
        </p:nvSpPr>
        <p:spPr>
          <a:xfrm>
            <a:off x="6482499" y="711650"/>
            <a:ext cx="4797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512,0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5791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Спорт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120393"/>
              </p:ext>
            </p:extLst>
          </p:nvPr>
        </p:nvGraphicFramePr>
        <p:xfrm>
          <a:off x="678047" y="1821293"/>
          <a:ext cx="10835907" cy="444491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3806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706075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672338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663688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48964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80659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Секция «Суставной гимнастики» для пожилого населения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занятий в плавательном бассейне для жителей среднего и пожилого возраст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квартал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171,5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занятий в плавательном бассейне для многодетных семей и семей с детьми, находящимися под опекой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и 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человека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602303"/>
                  </a:ext>
                </a:extLst>
              </a:tr>
              <a:tr h="895112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соревнований по шашкам и шахматам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98303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FF4CBD9-1A0B-4E4E-B61C-8BCDA26D0B9A}"/>
              </a:ext>
            </a:extLst>
          </p:cNvPr>
          <p:cNvSpPr txBox="1"/>
          <p:nvPr/>
        </p:nvSpPr>
        <p:spPr>
          <a:xfrm>
            <a:off x="1166191" y="1307010"/>
            <a:ext cx="5844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 – 1080,0 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870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521980"/>
            <a:ext cx="1083590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Организация и проведение досуговых мероприятий на территории МО Дворцовый округ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497477"/>
              </p:ext>
            </p:extLst>
          </p:nvPr>
        </p:nvGraphicFramePr>
        <p:xfrm>
          <a:off x="569844" y="1247070"/>
          <a:ext cx="10944109" cy="50889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53235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756136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721774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712964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618918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70733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билетов, абонементов в концертные залы и театры.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квартал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400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50102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 по изготовлению текстильных кукол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течении года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97989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билетов в театры, на концерты, в цирк, зоопарк, аквапарк, океанариум, дельфинарий, в музеи для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1-4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440 человек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780855"/>
                  </a:ext>
                </a:extLst>
              </a:tr>
              <a:tr h="9136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пешеходных архитектурно-литературных просветительских программ для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квартал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40 человек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698860"/>
                  </a:ext>
                </a:extLst>
              </a:tr>
              <a:tr h="70733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пешеходных архитектурно-литературных просветительских 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2-3 квартал</a:t>
                      </a:r>
                    </a:p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180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47700"/>
                  </a:ext>
                </a:extLst>
              </a:tr>
              <a:tr h="542891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«Лучший осенний букет»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квартал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 50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8736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9F99929-5A5E-4AFD-821E-323BA59A18A1}"/>
              </a:ext>
            </a:extLst>
          </p:cNvPr>
          <p:cNvSpPr txBox="1"/>
          <p:nvPr/>
        </p:nvSpPr>
        <p:spPr>
          <a:xfrm>
            <a:off x="5300869" y="842020"/>
            <a:ext cx="4580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Объем финансирования- 1484,1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402906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7565" y="472688"/>
            <a:ext cx="7526176" cy="640080"/>
          </a:xfrm>
        </p:spPr>
        <p:txBody>
          <a:bodyPr rtlCol="0">
            <a:normAutofit fontScale="90000"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Обеспечение деятельности муниципальных средств массовой информации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794655"/>
              </p:ext>
            </p:extLst>
          </p:nvPr>
        </p:nvGraphicFramePr>
        <p:xfrm>
          <a:off x="397564" y="1432808"/>
          <a:ext cx="11184836" cy="483441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28090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845599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810122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801025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507807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558176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газеты «Дворцовый округ»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 экз.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74962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Распространение газеты «Дворцовый округ» на территории МО Дворцовый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течении года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 экз.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918889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Новостной видео-выпуск о работе муниципального образования (результаты работы, анонсы предстоящих мероприятий)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49137"/>
                  </a:ext>
                </a:extLst>
              </a:tr>
              <a:tr h="801516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для жителей муниципального образования на лучший видеорепортаж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32157"/>
                  </a:ext>
                </a:extLst>
              </a:tr>
              <a:tr h="619428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Изготовление специального выпуска газеты «Дворцовый округ»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экз.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6947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7BE493F-A45C-4234-BFA6-1F44B9B3AAF1}"/>
              </a:ext>
            </a:extLst>
          </p:cNvPr>
          <p:cNvSpPr txBox="1"/>
          <p:nvPr/>
        </p:nvSpPr>
        <p:spPr>
          <a:xfrm>
            <a:off x="7116417" y="792728"/>
            <a:ext cx="4678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финансирования- 1955,0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42552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724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8047" y="336530"/>
            <a:ext cx="10835906" cy="640080"/>
          </a:xfrm>
        </p:spPr>
        <p:txBody>
          <a:bodyPr rtlCol="0">
            <a:normAutofit/>
          </a:bodyPr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Экологическое просвещение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674631"/>
              </p:ext>
            </p:extLst>
          </p:nvPr>
        </p:nvGraphicFramePr>
        <p:xfrm>
          <a:off x="558777" y="1098277"/>
          <a:ext cx="11129640" cy="535941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572095">
                  <a:extLst>
                    <a:ext uri="{9D8B030D-6E8A-4147-A177-3AD203B41FA5}">
                      <a16:colId xmlns:a16="http://schemas.microsoft.com/office/drawing/2014/main" val="948835271"/>
                    </a:ext>
                  </a:extLst>
                </a:gridCol>
                <a:gridCol w="2879517">
                  <a:extLst>
                    <a:ext uri="{9D8B030D-6E8A-4147-A177-3AD203B41FA5}">
                      <a16:colId xmlns:a16="http://schemas.microsoft.com/office/drawing/2014/main" val="114866275"/>
                    </a:ext>
                  </a:extLst>
                </a:gridCol>
                <a:gridCol w="2843617">
                  <a:extLst>
                    <a:ext uri="{9D8B030D-6E8A-4147-A177-3AD203B41FA5}">
                      <a16:colId xmlns:a16="http://schemas.microsoft.com/office/drawing/2014/main" val="2503546556"/>
                    </a:ext>
                  </a:extLst>
                </a:gridCol>
                <a:gridCol w="2834411">
                  <a:extLst>
                    <a:ext uri="{9D8B030D-6E8A-4147-A177-3AD203B41FA5}">
                      <a16:colId xmlns:a16="http://schemas.microsoft.com/office/drawing/2014/main" val="685037153"/>
                    </a:ext>
                  </a:extLst>
                </a:gridCol>
              </a:tblGrid>
              <a:tr h="622872">
                <a:tc>
                  <a:txBody>
                    <a:bodyPr/>
                    <a:lstStyle/>
                    <a:p>
                      <a:r>
                        <a:rPr lang="ru-RU" dirty="0"/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Период проведения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Вовлеченность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  <a:r>
                        <a:rPr lang="en-US" dirty="0"/>
                        <a:t>, </a:t>
                      </a:r>
                      <a:r>
                        <a:rPr lang="ru-RU" dirty="0" err="1"/>
                        <a:t>тыс.руб</a:t>
                      </a:r>
                      <a:r>
                        <a:rPr lang="ru-RU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846321"/>
                  </a:ext>
                </a:extLst>
              </a:tr>
              <a:tr h="112710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Разработка, издание и распространение среди населения МО брошюр, памяток по вопросам экологического просвещения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 экз.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187077"/>
                  </a:ext>
                </a:extLst>
              </a:tr>
              <a:tr h="919477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пешеходных экскурсий для жителей по эко тропам с трансфером на автобусе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течении года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человек.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5774"/>
                  </a:ext>
                </a:extLst>
              </a:tr>
              <a:tr h="71185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эко экскурсий на предприятия с трансфером на автобусе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49137"/>
                  </a:ext>
                </a:extLst>
              </a:tr>
              <a:tr h="71185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Фотоконкурс «Чистый Дворцовый» приуроченный ко дню земли 22 апреля.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32157"/>
                  </a:ext>
                </a:extLst>
              </a:tr>
              <a:tr h="711853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Интерактивная лекция-беседа по экологии и основам экологической безопасности.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человек.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694774"/>
                  </a:ext>
                </a:extLst>
              </a:tr>
              <a:tr h="42165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по вопросам ТКО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течении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83035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7BE493F-A45C-4234-BFA6-1F44B9B3AAF1}"/>
              </a:ext>
            </a:extLst>
          </p:cNvPr>
          <p:cNvSpPr txBox="1"/>
          <p:nvPr/>
        </p:nvSpPr>
        <p:spPr>
          <a:xfrm>
            <a:off x="6281531" y="515337"/>
            <a:ext cx="569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Объем финансирования- 122,0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7675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8172" r="23568" b="30674"/>
          <a:stretch/>
        </p:blipFill>
        <p:spPr>
          <a:xfrm>
            <a:off x="224443" y="232756"/>
            <a:ext cx="11884037" cy="6367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2780857"/>
            <a:ext cx="12192000" cy="1859361"/>
          </a:xfrm>
          <a:prstGeom prst="rect">
            <a:avLst/>
          </a:prstGeom>
          <a:solidFill>
            <a:srgbClr val="872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ln w="0"/>
                <a:solidFill>
                  <a:schemeClr val="bg1"/>
                </a:solidFill>
              </a:rPr>
              <a:t>Спасибо за внимание</a:t>
            </a:r>
          </a:p>
          <a:p>
            <a:pPr algn="ctr"/>
            <a:r>
              <a:rPr lang="ru-RU" sz="4000" b="1" dirty="0">
                <a:ln w="0"/>
                <a:solidFill>
                  <a:schemeClr val="bg1"/>
                </a:solidFill>
              </a:rPr>
              <a:t>Ждем вас на наших мероприятиях</a:t>
            </a:r>
          </a:p>
        </p:txBody>
      </p:sp>
    </p:spTree>
    <p:extLst>
      <p:ext uri="{BB962C8B-B14F-4D97-AF65-F5344CB8AC3E}">
        <p14:creationId xmlns:p14="http://schemas.microsoft.com/office/powerpoint/2010/main" val="1463353146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715154_TF10001108" id="{AD03B7F0-D966-4354-AC03-7A90B59AFB51}" vid="{C94E022A-E681-4920-85C8-04125627F5A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0072C5-DDE0-4258-BA7A-4D4B80DFA632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16c05727-aa75-4e4a-9b5f-8a80a1165891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Добро пожаловать в PowerPoint</Template>
  <TotalTime>0</TotalTime>
  <Words>1228</Words>
  <Application>Microsoft Office PowerPoint</Application>
  <PresentationFormat>Широкоэкранный</PresentationFormat>
  <Paragraphs>268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Segoe UI</vt:lpstr>
      <vt:lpstr>Segoe UI Light</vt:lpstr>
      <vt:lpstr>Times New Roman</vt:lpstr>
      <vt:lpstr>WelcomeDoc</vt:lpstr>
      <vt:lpstr>Добро пожаловать в PowerPoint!</vt:lpstr>
      <vt:lpstr>Презентация PowerPoint</vt:lpstr>
      <vt:lpstr>Расходы по основным муниципальным программам </vt:lpstr>
      <vt:lpstr>Благоустройство</vt:lpstr>
      <vt:lpstr>Благоустройство</vt:lpstr>
      <vt:lpstr>Благоустройство</vt:lpstr>
      <vt:lpstr>Организация и проведение зрелищных мероприятий на территории МО Дворцовый округ</vt:lpstr>
      <vt:lpstr>Организация и проведение зрелищных мероприятий на территории МО Дворцовый округ</vt:lpstr>
      <vt:lpstr>Организация и проведение зрелищных мероприятий на территории МО Дворцовый округ</vt:lpstr>
      <vt:lpstr>Местные традиции и обряды</vt:lpstr>
      <vt:lpstr>Спорт на территории МО Дворцовый округ</vt:lpstr>
      <vt:lpstr>Организация и проведение досуговых мероприятий на территории МО Дворцовый округ</vt:lpstr>
      <vt:lpstr>Обеспечение деятельности муниципальных средств массовой информации</vt:lpstr>
      <vt:lpstr>Экологическое просвещение</vt:lpstr>
      <vt:lpstr>Добро пожаловать в PowerPoint!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2021-12-13T14:05:54Z</dcterms:created>
  <dcterms:modified xsi:type="dcterms:W3CDTF">2021-12-21T11:36:32Z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