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95" r:id="rId6"/>
    <p:sldId id="296" r:id="rId7"/>
    <p:sldId id="297" r:id="rId8"/>
    <p:sldId id="294" r:id="rId9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Добро пожаловать!" id="{E75E278A-FF0E-49A4-B170-79828D63BBAD}">
          <p14:sldIdLst>
            <p14:sldId id="256"/>
          </p14:sldIdLst>
        </p14:section>
        <p14:section name="Конструктор, трансформация, добавление заметок, совместная работа, помощник" id="{B9B51309-D148-4332-87C2-07BE32FBCA3B}">
          <p14:sldIdLst>
            <p14:sldId id="295"/>
            <p14:sldId id="296"/>
            <p14:sldId id="297"/>
            <p14:sldId id="294"/>
          </p14:sldIdLst>
        </p14:section>
        <p14:section name="Подробнее" id="{2CC34DB2-6590-42C0-AD4B-A04C6060184E}">
          <p14:sldIdLst/>
        </p14:section>
      </p14:sectionLst>
    </p:ex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5" name="Автор" initials="A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45A"/>
    <a:srgbClr val="F2F2F2"/>
    <a:srgbClr val="923922"/>
    <a:srgbClr val="D24726"/>
    <a:srgbClr val="404040"/>
    <a:srgbClr val="FF9B45"/>
    <a:srgbClr val="DD462F"/>
    <a:srgbClr val="F8CFB6"/>
    <a:srgbClr val="F8CAB6"/>
    <a:srgbClr val="F5F5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890" autoAdjust="0"/>
    <p:restoredTop sz="94241" autoAdjust="0"/>
  </p:normalViewPr>
  <p:slideViewPr>
    <p:cSldViewPr snapToGrid="0">
      <p:cViewPr varScale="1">
        <p:scale>
          <a:sx n="117" d="100"/>
          <a:sy n="117" d="100"/>
        </p:scale>
        <p:origin x="-360" y="-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2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98014AD-F481-4E14-9BD9-D47CBAE72461}" type="datetime1">
              <a:rPr lang="ru-RU" smtClean="0"/>
              <a:t>16.04.2025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 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455C72D-B947-43B7-ACB2-A2F85E78585E}" type="datetime1">
              <a:rPr lang="ru-RU" noProof="0" smtClean="0"/>
              <a:t>16.04.2025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5236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0" hasCustomPrompt="1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BEA9688-C9C9-4214-807D-21324925409C}" type="datetime1">
              <a:rPr lang="ru-RU" noProof="0" smtClean="0"/>
              <a:t>16.04.2025</a:t>
            </a:fld>
            <a:endParaRPr lang="ru-RU" noProof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8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10" name="Прямоугольник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quarter" idx="13" hasCustomPrompt="1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Щелкните, чтобы изменить стили текста образца слайда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Второй уровень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Третий уровень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Четвертый уровень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ru-RU" noProof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ru-RU" sz="1800" noProof="0"/>
          </a:p>
        </p:txBody>
      </p:sp>
      <p:sp>
        <p:nvSpPr>
          <p:cNvPr id="2" name="Заголовок 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ru-RU" noProof="0"/>
              <a:t>Стиль образца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Щелкните, чтобы изменить стили текста образца слайда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2EB7719-815B-4B5E-83ED-26C3E4DC4C4F}" type="datetime1">
              <a:rPr lang="ru-RU" noProof="0" smtClean="0"/>
              <a:t>16.04.2025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ru-RU" noProof="0" smtClean="0"/>
              <a:pPr/>
              <a:t>‹#›</a:t>
            </a:fld>
            <a:endParaRPr lang="ru-RU" noProof="0"/>
          </a:p>
        </p:txBody>
      </p:sp>
      <p:cxnSp>
        <p:nvCxnSpPr>
          <p:cNvPr id="8" name="Прямая соединительная линия 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ru-RU" sz="4800" dirty="0">
                <a:solidFill>
                  <a:schemeClr val="bg1"/>
                </a:solidFill>
              </a:rPr>
              <a:t>Добро пожаловать в </a:t>
            </a:r>
            <a:r>
              <a:rPr lang="ru-RU" sz="4800" dirty="0" err="1">
                <a:solidFill>
                  <a:schemeClr val="bg1"/>
                </a:solidFill>
              </a:rPr>
              <a:t>PowerPoint</a:t>
            </a:r>
            <a:r>
              <a:rPr lang="ru-RU" sz="48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2400" dirty="0">
                <a:solidFill>
                  <a:schemeClr val="bg1"/>
                </a:solidFill>
                <a:latin typeface="+mj-lt"/>
              </a:rPr>
              <a:t>5 советов, которые помогут вам упростить работу</a:t>
            </a:r>
          </a:p>
        </p:txBody>
      </p:sp>
      <p:pic>
        <p:nvPicPr>
          <p:cNvPr id="4" name="Рисунок 3" descr="Логотип PowerPoin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907283" y="5209538"/>
            <a:ext cx="2474189" cy="822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t="28172" r="23568" b="30674"/>
          <a:stretch/>
        </p:blipFill>
        <p:spPr>
          <a:xfrm>
            <a:off x="224443" y="232756"/>
            <a:ext cx="11884037" cy="63675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-59824" y="1546577"/>
            <a:ext cx="9286952" cy="4312356"/>
          </a:xfrm>
          <a:prstGeom prst="rect">
            <a:avLst/>
          </a:prstGeom>
          <a:solidFill>
            <a:srgbClr val="8724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b="1" i="1" u="sng" dirty="0" smtClean="0">
                <a:ln w="0"/>
                <a:solidFill>
                  <a:schemeClr val="bg1"/>
                </a:solidFill>
              </a:rPr>
              <a:t>ПУБЛИЧНЫЕ СЛУШАНИЯ</a:t>
            </a:r>
          </a:p>
          <a:p>
            <a:pPr algn="ctr"/>
            <a:r>
              <a:rPr lang="ru-RU" sz="4800" b="1" i="1" dirty="0">
                <a:ln w="0"/>
                <a:solidFill>
                  <a:schemeClr val="bg1"/>
                </a:solidFill>
              </a:rPr>
              <a:t>п</a:t>
            </a:r>
            <a:r>
              <a:rPr lang="ru-RU" sz="4800" b="1" i="1" dirty="0" smtClean="0">
                <a:ln w="0"/>
                <a:solidFill>
                  <a:schemeClr val="bg1"/>
                </a:solidFill>
              </a:rPr>
              <a:t>о проекту решения                           </a:t>
            </a:r>
            <a:r>
              <a:rPr lang="ru-RU" sz="4800" b="1" i="1" dirty="0" smtClean="0"/>
              <a:t>«</a:t>
            </a:r>
            <a:r>
              <a:rPr lang="ru-RU" sz="4800" b="1" i="1" dirty="0"/>
              <a:t>Об утверждении отчета</a:t>
            </a:r>
          </a:p>
          <a:p>
            <a:pPr algn="ctr"/>
            <a:r>
              <a:rPr lang="ru-RU" sz="4800" b="1" i="1" dirty="0"/>
              <a:t> по исполнению местного бюджета за  2024 год</a:t>
            </a:r>
            <a:r>
              <a:rPr lang="ru-RU" sz="4800" b="1" i="1" dirty="0" smtClean="0"/>
              <a:t>»</a:t>
            </a:r>
            <a:r>
              <a:rPr lang="ru-RU" sz="4800" b="1" i="1" dirty="0" smtClean="0">
                <a:ln w="0"/>
                <a:solidFill>
                  <a:schemeClr val="bg1"/>
                </a:solidFill>
              </a:rPr>
              <a:t> </a:t>
            </a:r>
            <a:endParaRPr lang="ru-RU" sz="4800" b="1" i="1" dirty="0">
              <a:ln w="0"/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6673" y="644978"/>
            <a:ext cx="11049904" cy="38671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>          </a:t>
            </a:r>
            <a:r>
              <a:rPr lang="ru-RU" b="1" dirty="0" smtClean="0"/>
              <a:t>ПРОЕКТ                               РЕШЕНИЕ</a:t>
            </a:r>
            <a:endParaRPr lang="ru-RU" b="1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460192" y="2710543"/>
            <a:ext cx="11289848" cy="3559628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В соответствии с подпунктом 2 пункта 1 статьи 28 Устава муниципального образования  муниципальный округ Дворцовый округ, Бюджетного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кодекса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Российской Федерации, Законом Санкт-Петербурга от 23.09.2009 № 420-79,  муниципальный Совет муниципального образования муниципального округа Дворцовый округ (протокол от  ___________г. № ____) </a:t>
            </a:r>
          </a:p>
          <a:p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УТВЕРЖДАЕТ: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1. Утвердить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отчет по исполнению местного бюджета муниципального образования муниципальный округ Дворцовый округ за 2024 год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595993" y="1698171"/>
            <a:ext cx="109891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«</a:t>
            </a:r>
            <a:r>
              <a:rPr lang="ru-RU" sz="2000" b="1" dirty="0"/>
              <a:t>Об утверждении отчета  по исполнению местного бюджета за  2024 год»</a:t>
            </a:r>
            <a:br>
              <a:rPr lang="ru-RU" sz="2000" b="1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055783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/>
            <a:r>
              <a:rPr lang="ru-RU" sz="1200" dirty="0"/>
              <a:t/>
            </a:r>
            <a:br>
              <a:rPr lang="ru-RU" sz="1200" dirty="0"/>
            </a:br>
            <a:r>
              <a:rPr lang="ru-RU" dirty="0"/>
              <a:t> 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/>
            </a:r>
            <a:br>
              <a:rPr lang="ru-RU" sz="1200" dirty="0"/>
            </a:br>
            <a:r>
              <a:rPr lang="ru-RU" dirty="0"/>
              <a:t> 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dirty="0"/>
              <a:t> 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1200" dirty="0"/>
              <a:t/>
            </a:r>
            <a:br>
              <a:rPr lang="ru-RU" sz="12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584651" y="1311430"/>
            <a:ext cx="11155793" cy="5089370"/>
          </a:xfrm>
        </p:spPr>
        <p:txBody>
          <a:bodyPr>
            <a:normAutofit fontScale="25000" lnSpcReduction="20000"/>
          </a:bodyPr>
          <a:lstStyle/>
          <a:p>
            <a:pPr marL="0" lvl="1" indent="0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1.1 Утвердить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отчёт об исполнении бюджета за 2024 год по доходам в сумме 32 599,9 тыс. рублей, по расходам в сумме 37 726,8 тыс. рублей с превышением расходов над доходами (дефицит местного бюджета) в сумме 5 126,9 тыс. рублей, и со следующими показателями: </a:t>
            </a:r>
            <a:endParaRPr lang="ru-RU" sz="7200" dirty="0" smtClean="0">
              <a:latin typeface="Times New Roman" pitchFamily="18" charset="0"/>
              <a:cs typeface="Times New Roman" pitchFamily="18" charset="0"/>
            </a:endParaRPr>
          </a:p>
          <a:p>
            <a:pPr marL="0" lvl="1" indent="0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1.2  По доходам бюджета МО </a:t>
            </a:r>
            <a:r>
              <a:rPr lang="ru-RU" sz="7200" dirty="0" err="1" smtClean="0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 Дворцовый округ по кодам классификации доходов бюджетов за 2024 год согласно Приложению 1;</a:t>
            </a:r>
          </a:p>
          <a:p>
            <a:pPr marL="0" lvl="1" indent="0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1.3 По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расходам бюджета МО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Дворцовый округ по ведомственной структуре расходов бюджета МО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Дворцовый округ за 2024 год согласно Приложению 2;</a:t>
            </a:r>
          </a:p>
          <a:p>
            <a:pPr marL="0" lvl="1" indent="0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1.4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 По расходам бюджета МО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Дворцовый округ по разделам и подразделам классификации расходов бюджетов за 2024 год согласно Приложению 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3;</a:t>
            </a:r>
          </a:p>
          <a:p>
            <a:pPr marL="0" lvl="1" indent="0">
              <a:buNone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1.5 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 По источникам внутреннего финансирования дефицита бюджета МО </a:t>
            </a:r>
            <a:r>
              <a:rPr lang="ru-RU" sz="72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7200" dirty="0">
                <a:latin typeface="Times New Roman" pitchFamily="18" charset="0"/>
                <a:cs typeface="Times New Roman" pitchFamily="18" charset="0"/>
              </a:rPr>
              <a:t> Дворцовый округ по кодам классификации источников финансирования дефицитов бюджетов за 2024 год, согласно Приложению 4</a:t>
            </a: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3814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0"/>
          </p:nvPr>
        </p:nvSpPr>
        <p:spPr>
          <a:xfrm>
            <a:off x="505206" y="1188719"/>
            <a:ext cx="11039094" cy="5270269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ru-RU" dirty="0" smtClean="0"/>
              <a:t>   2.2.  </a:t>
            </a:r>
            <a:r>
              <a:rPr lang="ru-RU" sz="10400" dirty="0" smtClean="0">
                <a:latin typeface="Times New Roman" pitchFamily="18" charset="0"/>
                <a:cs typeface="Times New Roman" pitchFamily="18" charset="0"/>
              </a:rPr>
              <a:t>2. Обнародовать </a:t>
            </a:r>
            <a:r>
              <a:rPr lang="ru-RU" sz="10400" dirty="0">
                <a:latin typeface="Times New Roman" pitchFamily="18" charset="0"/>
                <a:cs typeface="Times New Roman" pitchFamily="18" charset="0"/>
              </a:rPr>
              <a:t>настоящее Решение на официальном сайте МО </a:t>
            </a:r>
            <a:r>
              <a:rPr lang="ru-RU" sz="10400" dirty="0" err="1">
                <a:latin typeface="Times New Roman" pitchFamily="18" charset="0"/>
                <a:cs typeface="Times New Roman" pitchFamily="18" charset="0"/>
              </a:rPr>
              <a:t>МО</a:t>
            </a:r>
            <a:r>
              <a:rPr lang="ru-RU" sz="10400" dirty="0">
                <a:latin typeface="Times New Roman" pitchFamily="18" charset="0"/>
                <a:cs typeface="Times New Roman" pitchFamily="18" charset="0"/>
              </a:rPr>
              <a:t> Дворцовый округ  </a:t>
            </a:r>
            <a:r>
              <a:rPr lang="en-US" sz="10400" dirty="0" err="1">
                <a:latin typeface="Times New Roman" pitchFamily="18" charset="0"/>
                <a:cs typeface="Times New Roman" pitchFamily="18" charset="0"/>
              </a:rPr>
              <a:t>dvortsovy</a:t>
            </a:r>
            <a:r>
              <a:rPr lang="ru-RU" sz="10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0400" dirty="0" err="1">
                <a:latin typeface="Times New Roman" pitchFamily="18" charset="0"/>
                <a:cs typeface="Times New Roman" pitchFamily="18" charset="0"/>
              </a:rPr>
              <a:t>spb</a:t>
            </a:r>
            <a:r>
              <a:rPr lang="ru-RU" sz="104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0400" dirty="0" err="1">
                <a:latin typeface="Times New Roman" pitchFamily="18" charset="0"/>
                <a:cs typeface="Times New Roman" pitchFamily="18" charset="0"/>
              </a:rPr>
              <a:t>ru</a:t>
            </a:r>
            <a:r>
              <a:rPr lang="ru-RU" sz="10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0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0400" dirty="0" smtClean="0">
                <a:latin typeface="Times New Roman" pitchFamily="18" charset="0"/>
                <a:cs typeface="Times New Roman" pitchFamily="18" charset="0"/>
              </a:rPr>
              <a:t>3. Контроль </a:t>
            </a:r>
            <a:r>
              <a:rPr lang="ru-RU" sz="10400" dirty="0">
                <a:latin typeface="Times New Roman" pitchFamily="18" charset="0"/>
                <a:cs typeface="Times New Roman" pitchFamily="18" charset="0"/>
              </a:rPr>
              <a:t>за исполнением п.2 настоящего решения возложить на главу местной </a:t>
            </a:r>
            <a:r>
              <a:rPr lang="ru-RU" sz="10400" dirty="0" smtClean="0">
                <a:latin typeface="Times New Roman" pitchFamily="18" charset="0"/>
                <a:cs typeface="Times New Roman" pitchFamily="18" charset="0"/>
              </a:rPr>
              <a:t>администрации.                                                                                             4. Настоящее </a:t>
            </a:r>
            <a:r>
              <a:rPr lang="ru-RU" sz="10400" dirty="0">
                <a:latin typeface="Times New Roman" pitchFamily="18" charset="0"/>
                <a:cs typeface="Times New Roman" pitchFamily="18" charset="0"/>
              </a:rPr>
              <a:t>решение вступает в силу после его официального опубликования</a:t>
            </a:r>
            <a:r>
              <a:rPr lang="ru-RU" sz="10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0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Глава муниципального образования,                                                                   А.Г</a:t>
            </a:r>
            <a:r>
              <a:rPr lang="ru-RU" sz="8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Харченко  исполняющий полномочия председателя                                                                                             муниципального совета</a:t>
            </a:r>
            <a:endParaRPr lang="ru-RU" sz="8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297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ru-RU" sz="4800" dirty="0">
                <a:solidFill>
                  <a:schemeClr val="bg1"/>
                </a:solidFill>
              </a:rPr>
              <a:t>Добро пожаловать в </a:t>
            </a:r>
            <a:r>
              <a:rPr lang="ru-RU" sz="4800" dirty="0" err="1">
                <a:solidFill>
                  <a:schemeClr val="bg1"/>
                </a:solidFill>
              </a:rPr>
              <a:t>PowerPoint</a:t>
            </a:r>
            <a:r>
              <a:rPr lang="ru-RU" sz="4800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855620" y="2933105"/>
            <a:ext cx="9582736" cy="1137793"/>
          </a:xfrm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2400" dirty="0">
                <a:solidFill>
                  <a:schemeClr val="bg1"/>
                </a:solidFill>
                <a:latin typeface="+mj-lt"/>
              </a:rPr>
              <a:t>5 советов, которые помогут вам упростить работу</a:t>
            </a:r>
          </a:p>
        </p:txBody>
      </p:sp>
      <p:pic>
        <p:nvPicPr>
          <p:cNvPr id="4" name="Рисунок 3" descr="Логотип PowerPoint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invGray">
          <a:xfrm>
            <a:off x="907283" y="5209538"/>
            <a:ext cx="2474189" cy="8229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07" t="28172" r="23568" b="30674"/>
          <a:stretch/>
        </p:blipFill>
        <p:spPr>
          <a:xfrm>
            <a:off x="224443" y="232756"/>
            <a:ext cx="11884037" cy="636755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2780857"/>
            <a:ext cx="12192000" cy="1859361"/>
          </a:xfrm>
          <a:prstGeom prst="rect">
            <a:avLst/>
          </a:prstGeom>
          <a:solidFill>
            <a:srgbClr val="87245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ln w="0"/>
                <a:solidFill>
                  <a:schemeClr val="bg1"/>
                </a:solidFill>
              </a:rPr>
              <a:t>Спасибо за внимание</a:t>
            </a:r>
          </a:p>
          <a:p>
            <a:pPr algn="ctr"/>
            <a:r>
              <a:rPr lang="ru-RU" sz="4000" b="1" dirty="0">
                <a:ln w="0"/>
                <a:solidFill>
                  <a:schemeClr val="bg1"/>
                </a:solidFill>
              </a:rPr>
              <a:t>Ждем вас на наших мероприятиях</a:t>
            </a:r>
          </a:p>
        </p:txBody>
      </p:sp>
    </p:spTree>
    <p:extLst>
      <p:ext uri="{BB962C8B-B14F-4D97-AF65-F5344CB8AC3E}">
        <p14:creationId xmlns:p14="http://schemas.microsoft.com/office/powerpoint/2010/main" val="1463353146"/>
      </p:ext>
    </p:extLst>
  </p:cSld>
  <p:clrMapOvr>
    <a:masterClrMapping/>
  </p:clrMapOvr>
</p:sld>
</file>

<file path=ppt/theme/theme1.xml><?xml version="1.0" encoding="utf-8"?>
<a:theme xmlns:a="http://schemas.openxmlformats.org/drawingml/2006/main" name="WelcomeDo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36715154_TF10001108" id="{AD03B7F0-D966-4354-AC03-7A90B59AFB51}" vid="{C94E022A-E681-4920-85C8-04125627F5A4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8a52e8c320b9a064ae3583ae3861c9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8020cb39231a0945110f9cd888b521a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50072C5-DDE0-4258-BA7A-4D4B80DFA632}">
  <ds:schemaRefs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terms/"/>
    <ds:schemaRef ds:uri="16c05727-aa75-4e4a-9b5f-8a80a1165891"/>
    <ds:schemaRef ds:uri="http://purl.org/dc/dcmitype/"/>
    <ds:schemaRef ds:uri="http://schemas.microsoft.com/office/2006/documentManagement/types"/>
    <ds:schemaRef ds:uri="http://purl.org/dc/elements/1.1/"/>
    <ds:schemaRef ds:uri="71af3243-3dd4-4a8d-8c0d-dd76da1f02a5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FD7FC771-7DFE-49DA-B577-71181BFBCB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E8C63A-4744-4DE4-BB49-0FF0B5375C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Добро пожаловать в PowerPoint</Template>
  <TotalTime>0</TotalTime>
  <Words>132</Words>
  <Application>Microsoft Office PowerPoint</Application>
  <PresentationFormat>Произвольный</PresentationFormat>
  <Paragraphs>25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WelcomeDoc</vt:lpstr>
      <vt:lpstr>Добро пожаловать в PowerPoint!</vt:lpstr>
      <vt:lpstr>             ПРОЕКТ                               РЕШЕНИЕ</vt:lpstr>
      <vt:lpstr>         </vt:lpstr>
      <vt:lpstr>Презентация PowerPoint</vt:lpstr>
      <vt:lpstr>Добро пожаловать в PowerPoint!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2021-12-13T14:05:54Z</dcterms:created>
  <dcterms:modified xsi:type="dcterms:W3CDTF">2025-04-16T09:46:07Z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